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1302C7-77BC-4114-8389-D7461EF61EB9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4DF01-393C-44D4-AE07-E6DC4BF3E5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882ED1-43C7-4B15-AD3D-001668FA6916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DCC4D7-F7EF-471F-9770-404A41DBBC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E9C75A-2B37-4140-A947-2CD0F1249FC0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A4516B-04F3-4E1B-B9FA-0D0C718EF1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11ABE0-3460-42DF-8D56-6B4BC849191F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1A3510-80A0-4DB4-A7D8-586FB63ACC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3E4E74-AB6A-4BD4-ACF6-614AEB869541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F37C17BE-BE67-44CC-A601-EF255066F2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A24050-7B0C-4C7F-8443-5ADA36178DC0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EF8AC-22D7-4303-8D69-8425F18249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95F2E-B95B-4269-B45D-48FA7A115950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2EB78D-DEBB-4F86-9EB3-2777253534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ABACA6-1BEA-4D64-827F-8E27546D0E11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AEA208-0922-4272-9466-236E94B602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659E87-4C52-419D-A25A-389FFB19A33A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43B40-3D4B-4CC4-B826-0D049C1385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646CA6-7C64-4DE8-AD32-4B0314382E74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48014-83D2-41C4-A688-580F41F862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AA17C3-4345-4FC2-B1F7-27B7D520DD55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640F2C-E777-436A-9626-5277BF870E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A188A635-22F1-4BBC-ADDF-3509B662AB6F}" type="datetimeFigureOut">
              <a:rPr lang="en-US" smtClean="0"/>
              <a:pPr>
                <a:defRPr/>
              </a:pPr>
              <a:t>7/21/2009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24D28808-0E49-4F12-9F03-D00D91E20B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2.xml"/><Relationship Id="rId7" Type="http://schemas.openxmlformats.org/officeDocument/2006/relationships/slide" Target="slide7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1219201"/>
            <a:ext cx="3505200" cy="120032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General </a:t>
            </a:r>
            <a:r>
              <a:rPr lang="en-US" sz="2400" dirty="0" smtClean="0">
                <a:solidFill>
                  <a:schemeClr val="bg1"/>
                </a:solidFill>
                <a:hlinkClick r:id="rId2" action="ppaction://hlinksldjump"/>
              </a:rPr>
              <a:t>Education/Traditional</a:t>
            </a:r>
            <a:r>
              <a:rPr lang="en-US" sz="2400" dirty="0" smtClean="0">
                <a:solidFill>
                  <a:schemeClr val="bg1"/>
                </a:solidFill>
              </a:rPr>
              <a:t> Classroom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 rot="2854504">
            <a:off x="2233059" y="4129217"/>
            <a:ext cx="35052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  <a:hlinkClick r:id="rId4" action="ppaction://hlinksldjump"/>
              </a:rPr>
              <a:t>District</a:t>
            </a:r>
            <a:r>
              <a:rPr lang="en-US" dirty="0" smtClean="0">
                <a:solidFill>
                  <a:schemeClr val="bg1"/>
                </a:solidFill>
              </a:rPr>
              <a:t> 75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9364628" flipV="1">
            <a:off x="-101224" y="4810473"/>
            <a:ext cx="3203039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  <a:hlinkClick r:id="rId5" action="ppaction://hlinksldjump"/>
              </a:rPr>
              <a:t>Home</a:t>
            </a:r>
            <a:r>
              <a:rPr lang="en-US" dirty="0" smtClean="0">
                <a:solidFill>
                  <a:schemeClr val="bg1"/>
                </a:solidFill>
              </a:rPr>
              <a:t> School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3225953" flipV="1">
            <a:off x="4721858" y="2225876"/>
            <a:ext cx="2300448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Resource Room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19568252">
            <a:off x="6542328" y="3827301"/>
            <a:ext cx="1352893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Gifted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&amp;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  <a:hlinkClick r:id="rId6" action="ppaction://hlinksldjump"/>
              </a:rPr>
              <a:t>Talented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hlinkClick r:id="rId7" action="ppaction://hlinksldjump"/>
          </p:cNvPr>
          <p:cNvSpPr txBox="1"/>
          <p:nvPr/>
        </p:nvSpPr>
        <p:spPr>
          <a:xfrm rot="10800000" flipV="1">
            <a:off x="3810000" y="5943600"/>
            <a:ext cx="2819400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	Inclusion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hlinkClick r:id="rId8" action="ppaction://hlinksldjump"/>
          </p:cNvPr>
          <p:cNvSpPr txBox="1"/>
          <p:nvPr/>
        </p:nvSpPr>
        <p:spPr>
          <a:xfrm rot="2636596">
            <a:off x="6817009" y="1699404"/>
            <a:ext cx="17526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Theracare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8600" y="3200400"/>
            <a:ext cx="21336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  SEIT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1015331" flipV="1">
            <a:off x="4590678" y="3401682"/>
            <a:ext cx="1582062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Self contained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229600" cy="58975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 </a:t>
            </a:r>
            <a:r>
              <a:rPr lang="en-US" sz="4400" dirty="0" smtClean="0"/>
              <a:t>Home School</a:t>
            </a:r>
            <a:endParaRPr lang="en-US" sz="4400" dirty="0" smtClean="0"/>
          </a:p>
          <a:p>
            <a:r>
              <a:rPr lang="en-US" dirty="0" smtClean="0"/>
              <a:t>Homeschooling </a:t>
            </a:r>
            <a:r>
              <a:rPr lang="en-US" dirty="0" smtClean="0"/>
              <a:t>or home school (also called home education or home learning) is the education of children at home, typically by parents but sometimes by tutors, rather than in a formal setting of public or private </a:t>
            </a:r>
            <a:r>
              <a:rPr lang="en-US" dirty="0" smtClean="0"/>
              <a:t>school.</a:t>
            </a:r>
            <a:endParaRPr lang="en-US" dirty="0"/>
          </a:p>
        </p:txBody>
      </p:sp>
      <p:pic>
        <p:nvPicPr>
          <p:cNvPr id="6" name="Picture 5" descr="teenage-girl-sitting_~SOT03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3886200"/>
            <a:ext cx="2743200" cy="2819400"/>
          </a:xfrm>
          <a:prstGeom prst="rect">
            <a:avLst/>
          </a:prstGeom>
        </p:spPr>
      </p:pic>
      <p:sp>
        <p:nvSpPr>
          <p:cNvPr id="7" name="Isosceles Triangle 6">
            <a:hlinkClick r:id="" action="ppaction://hlinkshowjump?jump=firstslide"/>
          </p:cNvPr>
          <p:cNvSpPr/>
          <p:nvPr/>
        </p:nvSpPr>
        <p:spPr>
          <a:xfrm>
            <a:off x="8077200" y="6324600"/>
            <a:ext cx="1066800" cy="533400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r>
              <a:rPr lang="en-US" dirty="0" smtClean="0"/>
              <a:t>General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352800"/>
          </a:xfrm>
        </p:spPr>
        <p:txBody>
          <a:bodyPr/>
          <a:lstStyle/>
          <a:p>
            <a:r>
              <a:rPr lang="en-US" dirty="0" smtClean="0"/>
              <a:t>In this program, the child attends a general education class full-time, but receives services, such as speech therapy or occupational therapy, either in the classroom or outside of the classroom for a specified number of periods per week</a:t>
            </a:r>
            <a:endParaRPr lang="en-US" dirty="0"/>
          </a:p>
        </p:txBody>
      </p:sp>
      <p:pic>
        <p:nvPicPr>
          <p:cNvPr id="22530" name="Picture 2" descr="http://static.bigstockphoto.com/thumbs/9/7/3/large/3797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4324350"/>
            <a:ext cx="5181600" cy="2533650"/>
          </a:xfrm>
          <a:prstGeom prst="rect">
            <a:avLst/>
          </a:prstGeom>
          <a:noFill/>
        </p:spPr>
      </p:pic>
      <p:sp>
        <p:nvSpPr>
          <p:cNvPr id="5" name="Isosceles Triangle 4">
            <a:hlinkClick r:id="" action="ppaction://hlinkshowjump?jump=firstslide"/>
          </p:cNvPr>
          <p:cNvSpPr/>
          <p:nvPr/>
        </p:nvSpPr>
        <p:spPr>
          <a:xfrm>
            <a:off x="8077200" y="6324600"/>
            <a:ext cx="1066800" cy="533400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pPr eaLnBrk="1" hangingPunct="1"/>
            <a:r>
              <a:rPr lang="en-US" smtClean="0"/>
              <a:t>District 75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114800"/>
          </a:xfrm>
        </p:spPr>
        <p:txBody>
          <a:bodyPr rtlCol="0">
            <a:normAutofit fontScale="92500"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District 75 offers a variety of services to students citywide which includes; 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Autism, severely emotional challenged, and/or multiply disabled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There is 56 school organization within district 75 which includes homes and hospital instruction, and vision and hearing services. 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District 75 has over 350 sites citywide including Syosset.</a:t>
            </a:r>
          </a:p>
        </p:txBody>
      </p:sp>
      <p:pic>
        <p:nvPicPr>
          <p:cNvPr id="2052" name="Picture 5" descr="Pictures of students in cla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29200"/>
            <a:ext cx="9144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Isosceles Triangle 4">
            <a:hlinkClick r:id="" action="ppaction://hlinkshowjump?jump=firstslide"/>
          </p:cNvPr>
          <p:cNvSpPr/>
          <p:nvPr/>
        </p:nvSpPr>
        <p:spPr>
          <a:xfrm>
            <a:off x="8077200" y="6324600"/>
            <a:ext cx="1066800" cy="533400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Resource Room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Resource room are classroom and sometimes smaller classrooms that offers services to students with disability.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Students that qualify for resource room either qualifies for special classroom needs or regular classroom needs but needs special instructions in individualized or small group setting for a portion of the day.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Students that qualify for a resource room must have a IEP</a:t>
            </a:r>
          </a:p>
        </p:txBody>
      </p:sp>
      <p:sp>
        <p:nvSpPr>
          <p:cNvPr id="4" name="Isosceles Triangle 3">
            <a:hlinkClick r:id="" action="ppaction://hlinkshowjump?jump=firstslide"/>
          </p:cNvPr>
          <p:cNvSpPr/>
          <p:nvPr/>
        </p:nvSpPr>
        <p:spPr>
          <a:xfrm>
            <a:off x="8077200" y="6324600"/>
            <a:ext cx="1066800" cy="533400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Gifted and Talented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smtClean="0"/>
              <a:t>Gifted and Talented are district based and can begin as early as kindergarten. </a:t>
            </a:r>
          </a:p>
          <a:p>
            <a:pPr eaLnBrk="1" hangingPunct="1"/>
            <a:r>
              <a:rPr lang="en-US" sz="2800" smtClean="0"/>
              <a:t>There are three citywide gifted and talented schools that accepts students from all five boroughs. </a:t>
            </a:r>
          </a:p>
          <a:p>
            <a:pPr eaLnBrk="1" hangingPunct="1"/>
            <a:r>
              <a:rPr lang="en-US" sz="2800" smtClean="0"/>
              <a:t>The DOE offers self contained classroom model in which the gifted receives appropriate instruction for the day as a group.</a:t>
            </a:r>
          </a:p>
          <a:p>
            <a:pPr eaLnBrk="1" hangingPunct="1"/>
            <a:r>
              <a:rPr lang="en-US" sz="2800" smtClean="0"/>
              <a:t>The students receive variety of enrichment and acceleration experience to meet their needs.</a:t>
            </a:r>
          </a:p>
          <a:p>
            <a:pPr eaLnBrk="1" hangingPunct="1"/>
            <a:r>
              <a:rPr lang="en-US" sz="2800" smtClean="0"/>
              <a:t>The curriculum is modified to meet their needs</a:t>
            </a:r>
            <a:r>
              <a:rPr lang="en-US" smtClean="0"/>
              <a:t>. </a:t>
            </a:r>
          </a:p>
        </p:txBody>
      </p:sp>
      <p:sp>
        <p:nvSpPr>
          <p:cNvPr id="4" name="Isosceles Triangle 3">
            <a:hlinkClick r:id="" action="ppaction://hlinkshowjump?jump=firstslide"/>
          </p:cNvPr>
          <p:cNvSpPr/>
          <p:nvPr/>
        </p:nvSpPr>
        <p:spPr>
          <a:xfrm>
            <a:off x="8077200" y="6324600"/>
            <a:ext cx="1066800" cy="533400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Special Education Itinerant Teacher (SEIT)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Who does SEIT Serve</a:t>
            </a:r>
          </a:p>
          <a:p>
            <a:pPr eaLnBrk="1" hangingPunct="1"/>
            <a:r>
              <a:rPr lang="en-US" smtClean="0"/>
              <a:t>Speech/language delays </a:t>
            </a:r>
          </a:p>
          <a:p>
            <a:pPr eaLnBrk="1" hangingPunct="1"/>
            <a:r>
              <a:rPr lang="en-US" smtClean="0"/>
              <a:t>Behavior difficulties </a:t>
            </a:r>
          </a:p>
          <a:p>
            <a:pPr eaLnBrk="1" hangingPunct="1"/>
            <a:r>
              <a:rPr lang="en-US" smtClean="0"/>
              <a:t>Short attention span </a:t>
            </a:r>
          </a:p>
          <a:p>
            <a:pPr eaLnBrk="1" hangingPunct="1"/>
            <a:r>
              <a:rPr lang="en-US" smtClean="0"/>
              <a:t>Impulsivity </a:t>
            </a:r>
          </a:p>
          <a:p>
            <a:pPr eaLnBrk="1" hangingPunct="1"/>
            <a:r>
              <a:rPr lang="en-US" smtClean="0"/>
              <a:t>Low frustration tolerance </a:t>
            </a:r>
          </a:p>
          <a:p>
            <a:pPr eaLnBrk="1" hangingPunct="1"/>
            <a:r>
              <a:rPr lang="en-US" smtClean="0"/>
              <a:t>Cognitive delays </a:t>
            </a:r>
          </a:p>
          <a:p>
            <a:pPr eaLnBrk="1" hangingPunct="1"/>
            <a:r>
              <a:rPr lang="en-US" smtClean="0"/>
              <a:t>Motor delays.</a:t>
            </a:r>
            <a:br>
              <a:rPr lang="en-US" smtClean="0"/>
            </a:b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4" name="Isosceles Triangle 3">
            <a:hlinkClick r:id="" action="ppaction://hlinkshowjump?jump=firstslide"/>
          </p:cNvPr>
          <p:cNvSpPr/>
          <p:nvPr/>
        </p:nvSpPr>
        <p:spPr>
          <a:xfrm>
            <a:off x="8077200" y="6324600"/>
            <a:ext cx="1066800" cy="533400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Theracare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Provides developmental, educational,  and evaluation services to children of ages from birth to five years</a:t>
            </a:r>
          </a:p>
          <a:p>
            <a:pPr eaLnBrk="1" hangingPunct="1"/>
            <a:r>
              <a:rPr lang="en-US" smtClean="0"/>
              <a:t>The company’s services include early intervention, preschool special education evaluation, special education itinerant teacher, contractual and related services, applied behavior analysis program, and nursing services</a:t>
            </a:r>
          </a:p>
        </p:txBody>
      </p:sp>
      <p:sp>
        <p:nvSpPr>
          <p:cNvPr id="4" name="Isosceles Triangle 3">
            <a:hlinkClick r:id="" action="ppaction://hlinkshowjump?jump=firstslide"/>
          </p:cNvPr>
          <p:cNvSpPr/>
          <p:nvPr/>
        </p:nvSpPr>
        <p:spPr>
          <a:xfrm>
            <a:off x="8077200" y="6324600"/>
            <a:ext cx="1066800" cy="533400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Inclusion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09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smtClean="0"/>
              <a:t>is a term that expresses a commitment to educate students with special education needs in the school he or she would attend if the student did not have a disability. It involves bringing support services to the student rather then removing the student to a separate environment to access needed services.</a:t>
            </a:r>
          </a:p>
          <a:p>
            <a:pPr eaLnBrk="1" hangingPunct="1"/>
            <a:endParaRPr lang="en-US" smtClean="0"/>
          </a:p>
        </p:txBody>
      </p:sp>
      <p:pic>
        <p:nvPicPr>
          <p:cNvPr id="7172" name="Picture 2" descr="Picture - teacher helping &#10;primary schoolboys &#10;and girls studying &#10;in a classroom. &#10;fotosearch - search &#10;stock photos, &#10;pictures, images, &#10;and photo clipa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4191000"/>
            <a:ext cx="541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Isosceles Triangle 4">
            <a:hlinkClick r:id="" action="ppaction://hlinkshowjump?jump=firstslide"/>
          </p:cNvPr>
          <p:cNvSpPr/>
          <p:nvPr/>
        </p:nvSpPr>
        <p:spPr>
          <a:xfrm>
            <a:off x="8077200" y="6324600"/>
            <a:ext cx="1066800" cy="533400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Resource Room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352800"/>
          </a:xfrm>
        </p:spPr>
        <p:txBody>
          <a:bodyPr/>
          <a:lstStyle/>
          <a:p>
            <a:pPr eaLnBrk="1" hangingPunct="1"/>
            <a:r>
              <a:rPr lang="en-US" sz="2400" smtClean="0"/>
              <a:t>Classrooms where the special education program can delivered to a students disability. </a:t>
            </a:r>
          </a:p>
          <a:p>
            <a:pPr eaLnBrk="1" hangingPunct="1"/>
            <a:r>
              <a:rPr lang="en-US" sz="2400" smtClean="0"/>
              <a:t>Students who qualify for either a special class or regular class placement but needs some special instruction in an individualized or small group setting for a portion of the day</a:t>
            </a:r>
            <a:r>
              <a:rPr lang="en-US" smtClean="0"/>
              <a:t>.</a:t>
            </a:r>
          </a:p>
          <a:p>
            <a:pPr eaLnBrk="1" hangingPunct="1"/>
            <a:endParaRPr lang="en-US" smtClean="0"/>
          </a:p>
        </p:txBody>
      </p:sp>
      <p:pic>
        <p:nvPicPr>
          <p:cNvPr id="8196" name="Picture 2" descr="http://www.ubalt.edu/images/pages/ResourceRoom2Websiz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3505200"/>
            <a:ext cx="5353050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Isosceles Triangle 4">
            <a:hlinkClick r:id="" action="ppaction://hlinkshowjump?jump=firstslide"/>
          </p:cNvPr>
          <p:cNvSpPr/>
          <p:nvPr/>
        </p:nvSpPr>
        <p:spPr>
          <a:xfrm>
            <a:off x="8077200" y="6324600"/>
            <a:ext cx="1066800" cy="533400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Self Contained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14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mtClean="0"/>
              <a:t>A self-contained classroom is one in which the students share similar academic requirements. For example, all the gifted children in a school or school district will be contained in the same classroom. </a:t>
            </a:r>
            <a:br>
              <a:rPr lang="en-US" smtClean="0"/>
            </a:br>
            <a:endParaRPr lang="en-US" smtClean="0"/>
          </a:p>
        </p:txBody>
      </p:sp>
      <p:sp>
        <p:nvSpPr>
          <p:cNvPr id="4" name="Isosceles Triangle 3">
            <a:hlinkClick r:id="" action="ppaction://hlinkshowjump?jump=firstslide"/>
          </p:cNvPr>
          <p:cNvSpPr/>
          <p:nvPr/>
        </p:nvSpPr>
        <p:spPr>
          <a:xfrm>
            <a:off x="8077200" y="6324600"/>
            <a:ext cx="1066800" cy="533400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157</TotalTime>
  <Words>507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Apex</vt:lpstr>
      <vt:lpstr>Slide 1</vt:lpstr>
      <vt:lpstr>District 75</vt:lpstr>
      <vt:lpstr>Resource Room</vt:lpstr>
      <vt:lpstr>Gifted and Talented</vt:lpstr>
      <vt:lpstr>Special Education Itinerant Teacher (SEIT)</vt:lpstr>
      <vt:lpstr>Theracare</vt:lpstr>
      <vt:lpstr>Inclusion</vt:lpstr>
      <vt:lpstr>Resource Room</vt:lpstr>
      <vt:lpstr>Self Contained</vt:lpstr>
      <vt:lpstr>Slide 10</vt:lpstr>
      <vt:lpstr>General Education</vt:lpstr>
    </vt:vector>
  </TitlesOfParts>
  <Company>Mercy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District 75</dc:title>
  <dc:creator>apaupaw</dc:creator>
  <cp:lastModifiedBy>Student</cp:lastModifiedBy>
  <cp:revision>18</cp:revision>
  <dcterms:created xsi:type="dcterms:W3CDTF">2009-07-14T20:53:58Z</dcterms:created>
  <dcterms:modified xsi:type="dcterms:W3CDTF">2009-07-21T20:47:17Z</dcterms:modified>
</cp:coreProperties>
</file>