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4" r:id="rId4"/>
    <p:sldId id="258" r:id="rId5"/>
    <p:sldId id="259" r:id="rId6"/>
    <p:sldId id="265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"/>
  <c:chart>
    <c:plotArea>
      <c:layout/>
      <c:pieChart>
        <c:varyColors val="1"/>
        <c:ser>
          <c:idx val="0"/>
          <c:order val="0"/>
          <c:cat>
            <c:strRef>
              <c:f>Sheet1!$A$2:$A$4</c:f>
              <c:strCache>
                <c:ptCount val="3"/>
                <c:pt idx="0">
                  <c:v>Mild hearing loss</c:v>
                </c:pt>
                <c:pt idx="1">
                  <c:v>Severe hearing loss</c:v>
                </c:pt>
                <c:pt idx="2">
                  <c:v>No depression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0.14000000000000001</c:v>
                </c:pt>
                <c:pt idx="1">
                  <c:v>0.22000000000000008</c:v>
                </c:pt>
                <c:pt idx="2">
                  <c:v>0.64000000000000068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"/>
  <c:chart>
    <c:plotArea>
      <c:layout/>
      <c:pieChart>
        <c:varyColors val="1"/>
        <c:ser>
          <c:idx val="0"/>
          <c:order val="0"/>
          <c:cat>
            <c:strRef>
              <c:f>Sheet1!$C$2:$C$4</c:f>
              <c:strCache>
                <c:ptCount val="3"/>
                <c:pt idx="0">
                  <c:v>Mild hearing loss</c:v>
                </c:pt>
                <c:pt idx="1">
                  <c:v>Severe hearing loss</c:v>
                </c:pt>
                <c:pt idx="2">
                  <c:v>No depression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0.23</c:v>
                </c:pt>
                <c:pt idx="1">
                  <c:v>0.30000000000000027</c:v>
                </c:pt>
                <c:pt idx="2">
                  <c:v>0.47000000000000008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8/3/2009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8/3/2009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8/3/2009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8/3/2009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8/3/2009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8/3/2009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8/3/2009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8/3/2009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8/3/2009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8/3/2009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8/3/2009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F51F086-82D5-4390-8510-B21D623EE4D5}" type="datetimeFigureOut">
              <a:rPr lang="en-US" smtClean="0"/>
              <a:pPr/>
              <a:t>8/3/2009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ring/" TargetMode="External"/><Relationship Id="rId2" Type="http://schemas.openxmlformats.org/officeDocument/2006/relationships/hyperlink" Target="http://www.shopdoe.com/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hear-it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25146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AmpliEar</a:t>
            </a:r>
            <a:r>
              <a:rPr lang="en-US" b="1" dirty="0" smtClean="0"/>
              <a:t> </a:t>
            </a:r>
            <a:r>
              <a:rPr lang="en-US" b="1" dirty="0"/>
              <a:t/>
            </a:r>
            <a:br>
              <a:rPr lang="en-US" b="1" dirty="0"/>
            </a:br>
            <a:r>
              <a:rPr lang="en-US" sz="3100" b="1" dirty="0"/>
              <a:t>Original</a:t>
            </a:r>
            <a:r>
              <a:rPr lang="en-US" sz="3100" dirty="0"/>
              <a:t> and</a:t>
            </a:r>
            <a:r>
              <a:rPr lang="en-US" sz="3100" b="1" dirty="0"/>
              <a:t> </a:t>
            </a:r>
            <a:r>
              <a:rPr lang="en-US" sz="3100" b="1" dirty="0" err="1"/>
              <a:t>Ampli</a:t>
            </a:r>
            <a:r>
              <a:rPr lang="en-US" sz="3100" b="1" dirty="0"/>
              <a:t> Ear </a:t>
            </a:r>
            <a:r>
              <a:rPr lang="en-US" sz="3100" b="1" dirty="0" smtClean="0"/>
              <a:t>Ultra</a:t>
            </a:r>
            <a:br>
              <a:rPr lang="en-US" sz="3100" b="1" dirty="0" smtClean="0"/>
            </a:br>
            <a:r>
              <a:rPr lang="en-US" sz="3100" b="1" i="1" dirty="0" smtClean="0"/>
              <a:t>Finally</a:t>
            </a:r>
            <a:r>
              <a:rPr lang="en-US" sz="3100" i="1" dirty="0" smtClean="0"/>
              <a:t>: clarity</a:t>
            </a:r>
            <a:r>
              <a:rPr lang="en-US" sz="3100" i="1" dirty="0"/>
              <a:t>, amplification, and comfort</a:t>
            </a:r>
          </a:p>
        </p:txBody>
      </p:sp>
      <p:pic>
        <p:nvPicPr>
          <p:cNvPr id="6" name="Picture 5" descr="ampliear2-169x2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3124200"/>
            <a:ext cx="3657600" cy="2362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4800" dirty="0" smtClean="0"/>
              <a:t>Benefits of obtaining the </a:t>
            </a:r>
            <a:r>
              <a:rPr lang="en-US" sz="4800" dirty="0" err="1" smtClean="0"/>
              <a:t>Ampli</a:t>
            </a:r>
            <a:r>
              <a:rPr lang="en-US" sz="4800" dirty="0" smtClean="0"/>
              <a:t>-EAR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7200" dirty="0" smtClean="0"/>
              <a:t>Improvement in the quality of life</a:t>
            </a:r>
          </a:p>
          <a:p>
            <a:r>
              <a:rPr lang="en-US" sz="7200" dirty="0" smtClean="0"/>
              <a:t>Expand communication with relatives, friends, teachers, etc. </a:t>
            </a:r>
          </a:p>
          <a:p>
            <a:r>
              <a:rPr lang="en-US" sz="7200" dirty="0" smtClean="0"/>
              <a:t>Eliminates isolation</a:t>
            </a:r>
          </a:p>
          <a:p>
            <a:r>
              <a:rPr lang="en-US" sz="7200" dirty="0" smtClean="0"/>
              <a:t>Nearly invisible in ear (minimize embarrassing </a:t>
            </a:r>
            <a:br>
              <a:rPr lang="en-US" sz="7200" dirty="0" smtClean="0"/>
            </a:br>
            <a:r>
              <a:rPr lang="en-US" sz="7200" dirty="0" smtClean="0"/>
              <a:t>moments.)</a:t>
            </a:r>
          </a:p>
          <a:p>
            <a:r>
              <a:rPr lang="en-US" sz="7200" dirty="0" smtClean="0"/>
              <a:t>Hear the Quietest Whispers,</a:t>
            </a:r>
          </a:p>
          <a:p>
            <a:r>
              <a:rPr lang="en-US" sz="7200" dirty="0" smtClean="0"/>
              <a:t> Listen to the FAINTEST cafeteria conversations,</a:t>
            </a:r>
          </a:p>
          <a:p>
            <a:r>
              <a:rPr lang="en-US" sz="7200" dirty="0" smtClean="0"/>
              <a:t>CLEARLY hear conversations in a crowded classroom.</a:t>
            </a:r>
          </a:p>
          <a:p>
            <a:r>
              <a:rPr lang="en-US" sz="7200" dirty="0" smtClean="0"/>
              <a:t>Watch TV with the volume turned down lower </a:t>
            </a:r>
          </a:p>
          <a:p>
            <a:endParaRPr lang="en-US" dirty="0"/>
          </a:p>
        </p:txBody>
      </p:sp>
      <p:pic>
        <p:nvPicPr>
          <p:cNvPr id="5" name="Content Placeholder 4" descr="gradientkids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05400" y="1371600"/>
            <a:ext cx="3581400" cy="4091781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Symptom and Signs</a:t>
            </a:r>
            <a:endParaRPr lang="en-US" dirty="0"/>
          </a:p>
        </p:txBody>
      </p:sp>
      <p:pic>
        <p:nvPicPr>
          <p:cNvPr id="8" name="Content Placeholder 7" descr="ear_infection_s7_baby_pain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304800" y="1524000"/>
            <a:ext cx="4040188" cy="4648200"/>
          </a:xfrm>
        </p:spPr>
      </p:pic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1600200"/>
            <a:ext cx="4041775" cy="4525963"/>
          </a:xfrm>
        </p:spPr>
        <p:txBody>
          <a:bodyPr/>
          <a:lstStyle/>
          <a:p>
            <a:r>
              <a:rPr lang="en-US" dirty="0" smtClean="0"/>
              <a:t>Isolation</a:t>
            </a:r>
          </a:p>
          <a:p>
            <a:r>
              <a:rPr lang="en-US" dirty="0" smtClean="0"/>
              <a:t>Lack of understanding</a:t>
            </a:r>
          </a:p>
          <a:p>
            <a:r>
              <a:rPr lang="en-US" dirty="0" smtClean="0"/>
              <a:t>Moving closer to </a:t>
            </a:r>
            <a:r>
              <a:rPr lang="en-US" dirty="0" smtClean="0"/>
              <a:t>television</a:t>
            </a:r>
          </a:p>
          <a:p>
            <a:r>
              <a:rPr lang="en-US" dirty="0" smtClean="0"/>
              <a:t> Excessive crying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Consequences of Non-Treatment</a:t>
            </a:r>
            <a:br>
              <a:rPr lang="en-US" sz="3200" dirty="0" smtClean="0"/>
            </a:br>
            <a:r>
              <a:rPr lang="en-US" sz="3200" dirty="0" smtClean="0"/>
              <a:t> of Impairment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600200"/>
            <a:ext cx="4040188" cy="4525963"/>
          </a:xfrm>
        </p:spPr>
        <p:txBody>
          <a:bodyPr>
            <a:normAutofit fontScale="55000" lnSpcReduction="20000"/>
          </a:bodyPr>
          <a:lstStyle/>
          <a:p>
            <a:r>
              <a:rPr lang="en-US" sz="5100" dirty="0" smtClean="0"/>
              <a:t>Numerous social and psychological problems. </a:t>
            </a:r>
          </a:p>
          <a:p>
            <a:r>
              <a:rPr lang="en-US" sz="5100" dirty="0" smtClean="0"/>
              <a:t>Some hearing-impaired people also experience physical problems because of their hearing loss.</a:t>
            </a:r>
          </a:p>
          <a:p>
            <a:r>
              <a:rPr lang="en-US" sz="5100" dirty="0" smtClean="0"/>
              <a:t>Lack of Understanding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8" name="Content Placeholder 7" descr="ear_infection_s6_child_pain.jpg"/>
          <p:cNvPicPr>
            <a:picLocks noGrp="1" noChangeAspect="1"/>
          </p:cNvPicPr>
          <p:nvPr>
            <p:ph sz="quarter" idx="4294967295"/>
          </p:nvPr>
        </p:nvPicPr>
        <p:blipFill>
          <a:blip r:embed="rId2"/>
          <a:stretch>
            <a:fillRect/>
          </a:stretch>
        </p:blipFill>
        <p:spPr>
          <a:xfrm>
            <a:off x="4648200" y="1828800"/>
            <a:ext cx="4041775" cy="4191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Causes of hearing loss/impairment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common causes: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>
          <a:xfrm>
            <a:off x="609600" y="5562600"/>
            <a:ext cx="8077200" cy="1066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         Be Aware, so you can hear</a:t>
            </a:r>
          </a:p>
          <a:p>
            <a:r>
              <a:rPr lang="en-US" sz="2800" dirty="0" smtClean="0"/>
              <a:t>  The earlier detected , the better!!!!!!</a:t>
            </a:r>
          </a:p>
          <a:p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Excessive exposure to noise. </a:t>
            </a:r>
          </a:p>
          <a:p>
            <a:r>
              <a:rPr lang="en-US" dirty="0" smtClean="0"/>
              <a:t>Increasing use of portable CD players and MP3 players </a:t>
            </a:r>
          </a:p>
          <a:p>
            <a:r>
              <a:rPr lang="en-US" dirty="0" smtClean="0"/>
              <a:t>Hearing loss may also occur as a result of disease, infections or drugs.</a:t>
            </a:r>
          </a:p>
          <a:p>
            <a:r>
              <a:rPr lang="en-US" dirty="0" smtClean="0"/>
              <a:t> May be inherited or be a result of physical damage to the ears or serious injuries to the head.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11" name="Content Placeholder 10" descr="img_rise.gif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5181600" y="1828800"/>
            <a:ext cx="3505199" cy="304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Content Placeholder 6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NCOA survey found that, among hearing aid users: </a:t>
            </a:r>
          </a:p>
          <a:p>
            <a:r>
              <a:rPr lang="en-US" dirty="0" smtClean="0"/>
              <a:t>14 percent who suffered from mild hearing loss and 22 percent who suffered from severe hearing loss felt sad or depressed for two weeks or more each year; the same figures among non-users of hearing aids were 23 percent and 30 percent, respectively. </a:t>
            </a:r>
          </a:p>
          <a:p>
            <a:r>
              <a:rPr lang="en-US" dirty="0" smtClean="0"/>
              <a:t>Only 7 percent of hearing aid users with mild hearing loss and 12 percent with severe hearing loss had felt worried, tense or anxious for a month or more during the past year. The same figures for non-users were 12 percent and 17 percent, respectively.</a:t>
            </a:r>
            <a:endParaRPr lang="en-US" dirty="0"/>
          </a:p>
        </p:txBody>
      </p:sp>
      <p:sp>
        <p:nvSpPr>
          <p:cNvPr id="64" name="Text Placeholder 63"/>
          <p:cNvSpPr>
            <a:spLocks noGrp="1"/>
          </p:cNvSpPr>
          <p:nvPr>
            <p:ph type="body" idx="2"/>
          </p:nvPr>
        </p:nvSpPr>
        <p:spPr>
          <a:xfrm>
            <a:off x="457200" y="381000"/>
            <a:ext cx="3124200" cy="5668963"/>
          </a:xfrm>
        </p:spPr>
        <p:txBody>
          <a:bodyPr/>
          <a:lstStyle/>
          <a:p>
            <a:r>
              <a:rPr lang="en-US" dirty="0" smtClean="0"/>
              <a:t>Hearing aide users suffering from depression: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381000" y="1066800"/>
          <a:ext cx="3048000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457200" y="4038600"/>
          <a:ext cx="3038475" cy="2343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438400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2000" y="3352800"/>
            <a:ext cx="2743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Non-hearing aide users suffering from depression:</a:t>
            </a:r>
          </a:p>
          <a:p>
            <a:r>
              <a:rPr lang="en-US" sz="1400" dirty="0" smtClean="0"/>
              <a:t>: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do I began the first step of taking action to impair my hearing ability!!!!!!!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 one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>
          <a:xfrm>
            <a:off x="152400" y="5334000"/>
            <a:ext cx="8305800" cy="1295400"/>
          </a:xfrm>
        </p:spPr>
        <p:txBody>
          <a:bodyPr>
            <a:normAutofit/>
          </a:bodyPr>
          <a:lstStyle/>
          <a:p>
            <a:r>
              <a:rPr lang="en-US" dirty="0" smtClean="0"/>
              <a:t>Free Hearing Exam :</a:t>
            </a:r>
          </a:p>
          <a:p>
            <a:r>
              <a:rPr lang="en-US" sz="1200" dirty="0" smtClean="0"/>
              <a:t>Receive a free hearing exam  When you schedule an appointment online today</a:t>
            </a:r>
          </a:p>
          <a:p>
            <a:r>
              <a:rPr lang="en-US" sz="1600" dirty="0" smtClean="0"/>
              <a:t>http://www.miracle-ear.com/centersearch.aspx?mode=1</a:t>
            </a:r>
            <a:endParaRPr lang="en-US" sz="16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133599"/>
            <a:ext cx="4040188" cy="2743201"/>
          </a:xfrm>
        </p:spPr>
        <p:txBody>
          <a:bodyPr/>
          <a:lstStyle/>
          <a:p>
            <a:r>
              <a:rPr lang="en-US" dirty="0" smtClean="0"/>
              <a:t>First and foremost, do research</a:t>
            </a:r>
          </a:p>
          <a:p>
            <a:r>
              <a:rPr lang="en-US" dirty="0" smtClean="0"/>
              <a:t>Figure out what insurance will/ will not cover</a:t>
            </a:r>
          </a:p>
          <a:p>
            <a:r>
              <a:rPr lang="en-US" dirty="0" smtClean="0"/>
              <a:t>Schedule an exam</a:t>
            </a:r>
          </a:p>
        </p:txBody>
      </p:sp>
      <p:pic>
        <p:nvPicPr>
          <p:cNvPr id="8" name="Content Placeholder 5" descr="ear_infection_s10_hearing_problem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495801" y="1600200"/>
            <a:ext cx="4343400" cy="39624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i="1" dirty="0" smtClean="0"/>
              <a:t>References</a:t>
            </a:r>
            <a:endParaRPr lang="en-US" sz="8800" i="1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1436688"/>
          </a:xfrm>
        </p:spPr>
        <p:txBody>
          <a:bodyPr>
            <a:normAutofit/>
          </a:bodyPr>
          <a:lstStyle/>
          <a:p>
            <a:r>
              <a:rPr lang="en-US" dirty="0" smtClean="0"/>
              <a:t>Access to more and even more research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3"/>
          </p:nvPr>
        </p:nvSpPr>
        <p:spPr>
          <a:xfrm>
            <a:off x="5029200" y="1905000"/>
            <a:ext cx="3657600" cy="1676400"/>
          </a:xfrm>
        </p:spPr>
        <p:txBody>
          <a:bodyPr>
            <a:noAutofit/>
          </a:bodyPr>
          <a:lstStyle/>
          <a:p>
            <a:pPr algn="ctr"/>
            <a:r>
              <a:rPr lang="en-US" sz="3200" i="1" dirty="0" smtClean="0"/>
              <a:t>To purchase</a:t>
            </a:r>
          </a:p>
          <a:p>
            <a:pPr algn="ctr"/>
            <a:r>
              <a:rPr lang="en-US" sz="3200" i="1" dirty="0" err="1" smtClean="0"/>
              <a:t>Ampli</a:t>
            </a:r>
            <a:r>
              <a:rPr lang="en-US" sz="3200" i="1" dirty="0" smtClean="0"/>
              <a:t> ear:</a:t>
            </a:r>
            <a:endParaRPr lang="en-US" sz="3200" i="1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>
          <a:xfrm>
            <a:off x="457200" y="3200400"/>
            <a:ext cx="4419600" cy="292576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www.Medicine.net</a:t>
            </a:r>
          </a:p>
          <a:p>
            <a:r>
              <a:rPr lang="en-US" sz="1800" b="1" i="1" dirty="0" smtClean="0"/>
              <a:t>www.locateadoc.com/pictures/lynch-steven-8726.html</a:t>
            </a:r>
            <a:r>
              <a:rPr lang="en-US" sz="1800" i="1" dirty="0" smtClean="0"/>
              <a:t> </a:t>
            </a:r>
            <a:endParaRPr lang="en-US" sz="1800" dirty="0" smtClean="0"/>
          </a:p>
          <a:p>
            <a:r>
              <a:rPr lang="en-US" sz="1800" dirty="0" smtClean="0"/>
              <a:t>http://www.miracle-ear.com/centersearch.aspx?mode=1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4876800" y="3505200"/>
            <a:ext cx="3810000" cy="3124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1800" b="1" i="1" u="sng" dirty="0" smtClean="0">
                <a:hlinkClick r:id="rId2"/>
              </a:rPr>
              <a:t>Via 0nline:</a:t>
            </a:r>
            <a:endParaRPr lang="en-US" sz="1800" b="1" i="1" dirty="0" smtClean="0">
              <a:hlinkClick r:id="rId2"/>
            </a:endParaRPr>
          </a:p>
          <a:p>
            <a:r>
              <a:rPr lang="en-US" sz="1600" dirty="0" smtClean="0">
                <a:hlinkClick r:id="rId2"/>
              </a:rPr>
              <a:t>www.shopdoe.com</a:t>
            </a:r>
            <a:endParaRPr lang="en-US" sz="1600" dirty="0" smtClean="0"/>
          </a:p>
          <a:p>
            <a:r>
              <a:rPr lang="en-US" sz="1600" dirty="0" smtClean="0">
                <a:hlinkClick r:id="rId3"/>
              </a:rPr>
              <a:t>www.hearing</a:t>
            </a:r>
            <a:r>
              <a:rPr lang="en-US" sz="1600" dirty="0" smtClean="0"/>
              <a:t> aid/2020.com</a:t>
            </a:r>
          </a:p>
          <a:p>
            <a:r>
              <a:rPr lang="en-US" sz="1600" dirty="0" smtClean="0">
                <a:hlinkClick r:id="rId4"/>
              </a:rPr>
              <a:t>www.hear-it.org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800" i="1" u="sng" dirty="0" smtClean="0"/>
              <a:t>Via- Telephone:</a:t>
            </a:r>
          </a:p>
          <a:p>
            <a:pPr>
              <a:buNone/>
            </a:pPr>
            <a:r>
              <a:rPr lang="en-US" sz="1800" dirty="0" smtClean="0"/>
              <a:t>877-268-4264 </a:t>
            </a:r>
            <a:endParaRPr lang="en-US" sz="1800" i="1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Price Range: $ 29.99-$ 39.99</a:t>
            </a:r>
          </a:p>
          <a:p>
            <a:r>
              <a:rPr lang="en-US" sz="1600" dirty="0" smtClean="0"/>
              <a:t>Usually covered by insurance.</a:t>
            </a:r>
          </a:p>
          <a:p>
            <a:r>
              <a:rPr lang="en-US" sz="1600" dirty="0" smtClean="0"/>
              <a:t>Department </a:t>
            </a:r>
            <a:r>
              <a:rPr lang="en-US" sz="1600" dirty="0" smtClean="0"/>
              <a:t>of Education contract </a:t>
            </a:r>
            <a:r>
              <a:rPr lang="en-US" sz="1600" dirty="0" smtClean="0"/>
              <a:t>#</a:t>
            </a:r>
            <a:endParaRPr lang="en-US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285</TotalTime>
  <Words>367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AmpliEar  Original and Ampli Ear Ultra Finally: clarity, amplification, and comfort</vt:lpstr>
      <vt:lpstr>Benefits of obtaining the Ampli-EAR</vt:lpstr>
      <vt:lpstr>Symptom and Signs</vt:lpstr>
      <vt:lpstr>Consequences of Non-Treatment  of Impairment</vt:lpstr>
      <vt:lpstr>Causes of hearing loss/impairment</vt:lpstr>
      <vt:lpstr>Slide 6</vt:lpstr>
      <vt:lpstr>How do I began the first step of taking action to impair my hearing ability!!!!!!!</vt:lpstr>
      <vt:lpstr>References</vt:lpstr>
    </vt:vector>
  </TitlesOfParts>
  <Company>Mercy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cmurphy18</dc:creator>
  <cp:lastModifiedBy>cmurphy18</cp:lastModifiedBy>
  <cp:revision>30</cp:revision>
  <dcterms:created xsi:type="dcterms:W3CDTF">2009-07-29T16:07:48Z</dcterms:created>
  <dcterms:modified xsi:type="dcterms:W3CDTF">2009-08-03T17:10:50Z</dcterms:modified>
</cp:coreProperties>
</file>