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706" autoAdjust="0"/>
  </p:normalViewPr>
  <p:slideViewPr>
    <p:cSldViewPr>
      <p:cViewPr varScale="1">
        <p:scale>
          <a:sx n="107" d="100"/>
          <a:sy n="107" d="100"/>
        </p:scale>
        <p:origin x="-59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5FEBEBFA-C6EF-4A8D-BFB1-B4CF5ABE74FB}" type="datetimeFigureOut">
              <a:rPr lang="en-US" smtClean="0"/>
              <a:t>8/5/2009</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6F0BB04A-DDC3-4245-8D0B-9C743ABBAFF0}" type="slidenum">
              <a:rPr lang="en-US" smtClean="0"/>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EBEBFA-C6EF-4A8D-BFB1-B4CF5ABE74FB}" type="datetimeFigureOut">
              <a:rPr lang="en-US" smtClean="0"/>
              <a:t>8/5/2009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0BB04A-DDC3-4245-8D0B-9C743ABBAFF0}"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EBEBFA-C6EF-4A8D-BFB1-B4CF5ABE74FB}" type="datetimeFigureOut">
              <a:rPr lang="en-US" smtClean="0"/>
              <a:t>8/5/2009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0BB04A-DDC3-4245-8D0B-9C743ABBAFF0}"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EBEBFA-C6EF-4A8D-BFB1-B4CF5ABE74FB}" type="datetimeFigureOut">
              <a:rPr lang="en-US" smtClean="0"/>
              <a:t>8/5/2009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0BB04A-DDC3-4245-8D0B-9C743ABBAFF0}"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FEBEBFA-C6EF-4A8D-BFB1-B4CF5ABE74FB}" type="datetimeFigureOut">
              <a:rPr lang="en-US" smtClean="0"/>
              <a:t>8/5/2009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6F0BB04A-DDC3-4245-8D0B-9C743ABBAFF0}"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FEBEBFA-C6EF-4A8D-BFB1-B4CF5ABE74FB}" type="datetimeFigureOut">
              <a:rPr lang="en-US" smtClean="0"/>
              <a:t>8/5/2009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0BB04A-DDC3-4245-8D0B-9C743ABBAFF0}"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FEBEBFA-C6EF-4A8D-BFB1-B4CF5ABE74FB}" type="datetimeFigureOut">
              <a:rPr lang="en-US" smtClean="0"/>
              <a:t>8/5/2009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F0BB04A-DDC3-4245-8D0B-9C743ABBAFF0}"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FEBEBFA-C6EF-4A8D-BFB1-B4CF5ABE74FB}" type="datetimeFigureOut">
              <a:rPr lang="en-US" smtClean="0"/>
              <a:t>8/5/2009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F0BB04A-DDC3-4245-8D0B-9C743ABBAFF0}"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EBEBFA-C6EF-4A8D-BFB1-B4CF5ABE74FB}" type="datetimeFigureOut">
              <a:rPr lang="en-US" smtClean="0"/>
              <a:t>8/5/2009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F0BB04A-DDC3-4245-8D0B-9C743ABBAFF0}"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FEBEBFA-C6EF-4A8D-BFB1-B4CF5ABE74FB}" type="datetimeFigureOut">
              <a:rPr lang="en-US" smtClean="0"/>
              <a:t>8/5/2009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0BB04A-DDC3-4245-8D0B-9C743ABBAFF0}"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FEBEBFA-C6EF-4A8D-BFB1-B4CF5ABE74FB}" type="datetimeFigureOut">
              <a:rPr lang="en-US" smtClean="0"/>
              <a:t>8/5/2009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0BB04A-DDC3-4245-8D0B-9C743ABBAFF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FEBEBFA-C6EF-4A8D-BFB1-B4CF5ABE74FB}" type="datetimeFigureOut">
              <a:rPr lang="en-US" smtClean="0"/>
              <a:t>8/5/2009</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F0BB04A-DDC3-4245-8D0B-9C743ABBAFF0}" type="slidenum">
              <a:rPr lang="en-US" smtClean="0"/>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image" Target="../media/image2.jpeg"/><Relationship Id="rId7" Type="http://schemas.openxmlformats.org/officeDocument/2006/relationships/slide" Target="slide9.xml"/><Relationship Id="rId2" Type="http://schemas.openxmlformats.org/officeDocument/2006/relationships/slide" Target="slide2.xml"/><Relationship Id="rId1" Type="http://schemas.openxmlformats.org/officeDocument/2006/relationships/slideLayout" Target="../slideLayouts/slideLayout6.xml"/><Relationship Id="rId6" Type="http://schemas.openxmlformats.org/officeDocument/2006/relationships/slide" Target="slide8.xml"/><Relationship Id="rId5" Type="http://schemas.openxmlformats.org/officeDocument/2006/relationships/slide" Target="slide7.xml"/><Relationship Id="rId10" Type="http://schemas.openxmlformats.org/officeDocument/2006/relationships/slide" Target="slide5.xml"/><Relationship Id="rId4" Type="http://schemas.openxmlformats.org/officeDocument/2006/relationships/slide" Target="slide6.xml"/><Relationship Id="rId9" Type="http://schemas.openxmlformats.org/officeDocument/2006/relationships/slide" Target="slide4.xml"/></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1.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1.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wmf"/></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1.xml"/><Relationship Id="rId1" Type="http://schemas.openxmlformats.org/officeDocument/2006/relationships/slideLayout" Target="../slideLayouts/slideLayout2.xml"/><Relationship Id="rId4" Type="http://schemas.openxmlformats.org/officeDocument/2006/relationships/image" Target="../media/image9.wmf"/></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1.xml"/><Relationship Id="rId1" Type="http://schemas.openxmlformats.org/officeDocument/2006/relationships/slideLayout" Target="../slideLayouts/slideLayout2.xml"/><Relationship Id="rId5" Type="http://schemas.openxmlformats.org/officeDocument/2006/relationships/image" Target="../media/image11.wmf"/><Relationship Id="rId4" Type="http://schemas.openxmlformats.org/officeDocument/2006/relationships/image" Target="../media/image10.wmf"/></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1.xml"/><Relationship Id="rId1" Type="http://schemas.openxmlformats.org/officeDocument/2006/relationships/slideLayout" Target="../slideLayouts/slideLayout2.xml"/><Relationship Id="rId4" Type="http://schemas.openxmlformats.org/officeDocument/2006/relationships/image" Target="../media/image1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solidFill>
                  <a:srgbClr val="FF3399"/>
                </a:solidFill>
              </a:rPr>
              <a:t>School Placement Options</a:t>
            </a:r>
            <a:br>
              <a:rPr lang="en-US" dirty="0" smtClean="0">
                <a:solidFill>
                  <a:srgbClr val="FF3399"/>
                </a:solidFill>
              </a:rPr>
            </a:br>
            <a:r>
              <a:rPr lang="en-US" sz="2800" dirty="0" smtClean="0">
                <a:solidFill>
                  <a:srgbClr val="FF3399"/>
                </a:solidFill>
              </a:rPr>
              <a:t>By: Maria Di </a:t>
            </a:r>
            <a:r>
              <a:rPr lang="en-US" sz="2800" dirty="0" smtClean="0">
                <a:solidFill>
                  <a:srgbClr val="FF3399"/>
                </a:solidFill>
              </a:rPr>
              <a:t>Lapi</a:t>
            </a:r>
            <a:endParaRPr lang="en-US" dirty="0">
              <a:solidFill>
                <a:srgbClr val="FF3399"/>
              </a:solidFill>
            </a:endParaRPr>
          </a:p>
        </p:txBody>
      </p:sp>
      <p:sp>
        <p:nvSpPr>
          <p:cNvPr id="6" name="Flowchart: Process 5">
            <a:hlinkClick r:id="rId2" action="ppaction://hlinksldjump"/>
          </p:cNvPr>
          <p:cNvSpPr/>
          <p:nvPr/>
        </p:nvSpPr>
        <p:spPr>
          <a:xfrm>
            <a:off x="609600" y="1981200"/>
            <a:ext cx="2438400" cy="914400"/>
          </a:xfrm>
          <a:prstGeom prst="flowChartProcess">
            <a:avLst/>
          </a:prstGeom>
          <a:blipFill>
            <a:blip r:embed="rId3" cstate="print"/>
            <a:tile tx="0" ty="0" sx="100000" sy="100000" flip="none" algn="tl"/>
          </a:blip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omic Sans MS" pitchFamily="66" charset="0"/>
              </a:rPr>
              <a:t>General Education</a:t>
            </a:r>
            <a:endParaRPr lang="en-US" b="1" dirty="0">
              <a:latin typeface="Comic Sans MS" pitchFamily="66" charset="0"/>
            </a:endParaRPr>
          </a:p>
        </p:txBody>
      </p:sp>
      <p:sp>
        <p:nvSpPr>
          <p:cNvPr id="10" name="Flowchart: Process 9">
            <a:hlinkClick r:id="rId4" action="ppaction://hlinksldjump"/>
          </p:cNvPr>
          <p:cNvSpPr/>
          <p:nvPr/>
        </p:nvSpPr>
        <p:spPr>
          <a:xfrm>
            <a:off x="609600" y="5486400"/>
            <a:ext cx="2438400" cy="914400"/>
          </a:xfrm>
          <a:prstGeom prst="flowChartProcess">
            <a:avLst/>
          </a:prstGeom>
          <a:blipFill>
            <a:blip r:embed="rId3" cstate="print"/>
            <a:tile tx="0" ty="0" sx="100000" sy="100000" flip="none" algn="tl"/>
          </a:blip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omic Sans MS" pitchFamily="66" charset="0"/>
              </a:rPr>
              <a:t>Inclusion </a:t>
            </a:r>
            <a:r>
              <a:rPr lang="en-US" b="1" dirty="0" smtClean="0"/>
              <a:t>Classroom</a:t>
            </a:r>
            <a:endParaRPr lang="en-US" b="1" dirty="0">
              <a:latin typeface="Comic Sans MS" pitchFamily="66" charset="0"/>
            </a:endParaRPr>
          </a:p>
        </p:txBody>
      </p:sp>
      <p:sp>
        <p:nvSpPr>
          <p:cNvPr id="11" name="Flowchart: Process 10">
            <a:hlinkClick r:id="rId5" action="ppaction://hlinksldjump"/>
          </p:cNvPr>
          <p:cNvSpPr/>
          <p:nvPr/>
        </p:nvSpPr>
        <p:spPr>
          <a:xfrm>
            <a:off x="5181600" y="3124200"/>
            <a:ext cx="2438400" cy="914400"/>
          </a:xfrm>
          <a:prstGeom prst="flowChartProcess">
            <a:avLst/>
          </a:prstGeom>
          <a:blipFill>
            <a:blip r:embed="rId3" cstate="print"/>
            <a:tile tx="0" ty="0" sx="100000" sy="100000" flip="none" algn="tl"/>
          </a:blip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omic Sans MS" pitchFamily="66" charset="0"/>
              </a:rPr>
              <a:t>One to One Teaching</a:t>
            </a:r>
            <a:endParaRPr lang="en-US" b="1" dirty="0">
              <a:latin typeface="Comic Sans MS" pitchFamily="66" charset="0"/>
            </a:endParaRPr>
          </a:p>
        </p:txBody>
      </p:sp>
      <p:sp>
        <p:nvSpPr>
          <p:cNvPr id="12" name="Flowchart: Process 11">
            <a:hlinkClick r:id="rId6" action="ppaction://hlinksldjump"/>
          </p:cNvPr>
          <p:cNvSpPr/>
          <p:nvPr/>
        </p:nvSpPr>
        <p:spPr>
          <a:xfrm>
            <a:off x="5181600" y="4267200"/>
            <a:ext cx="2438400" cy="914400"/>
          </a:xfrm>
          <a:prstGeom prst="flowChartProcess">
            <a:avLst/>
          </a:prstGeom>
          <a:blipFill>
            <a:blip r:embed="rId3" cstate="print"/>
            <a:tile tx="0" ty="0" sx="100000" sy="100000" flip="none" algn="tl"/>
          </a:blip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omic Sans MS" pitchFamily="66" charset="0"/>
              </a:rPr>
              <a:t>Home Schooling</a:t>
            </a:r>
            <a:endParaRPr lang="en-US" b="1" dirty="0">
              <a:latin typeface="Comic Sans MS" pitchFamily="66" charset="0"/>
            </a:endParaRPr>
          </a:p>
        </p:txBody>
      </p:sp>
      <p:sp>
        <p:nvSpPr>
          <p:cNvPr id="13" name="Flowchart: Process 12">
            <a:hlinkClick r:id="rId7" action="ppaction://hlinksldjump"/>
          </p:cNvPr>
          <p:cNvSpPr/>
          <p:nvPr/>
        </p:nvSpPr>
        <p:spPr>
          <a:xfrm>
            <a:off x="5181600" y="5410200"/>
            <a:ext cx="2438400" cy="914400"/>
          </a:xfrm>
          <a:prstGeom prst="flowChartProcess">
            <a:avLst/>
          </a:prstGeom>
          <a:blipFill>
            <a:blip r:embed="rId3" cstate="print"/>
            <a:tile tx="0" ty="0" sx="100000" sy="100000" flip="none" algn="tl"/>
          </a:blip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omic Sans MS" pitchFamily="66" charset="0"/>
              </a:rPr>
              <a:t>Hospital School Setting</a:t>
            </a:r>
            <a:endParaRPr lang="en-US" b="1" dirty="0">
              <a:latin typeface="Comic Sans MS" pitchFamily="66" charset="0"/>
            </a:endParaRPr>
          </a:p>
        </p:txBody>
      </p:sp>
      <p:sp>
        <p:nvSpPr>
          <p:cNvPr id="14" name="Rectangle 13">
            <a:hlinkClick r:id="rId8" action="ppaction://hlinksldjump"/>
          </p:cNvPr>
          <p:cNvSpPr/>
          <p:nvPr/>
        </p:nvSpPr>
        <p:spPr>
          <a:xfrm>
            <a:off x="609600" y="3200400"/>
            <a:ext cx="2514600" cy="914400"/>
          </a:xfrm>
          <a:prstGeom prst="rect">
            <a:avLst/>
          </a:prstGeom>
          <a:blipFill>
            <a:blip r:embed="rId3" cstate="print"/>
            <a:tile tx="0" ty="0" sx="100000" sy="100000" flip="none" algn="tl"/>
          </a:blip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General Education With Resource Support</a:t>
            </a:r>
            <a:endParaRPr lang="en-US" b="1" dirty="0"/>
          </a:p>
        </p:txBody>
      </p:sp>
      <p:sp>
        <p:nvSpPr>
          <p:cNvPr id="15" name="Rectangle 14">
            <a:hlinkClick r:id="rId9" action="ppaction://hlinksldjump"/>
          </p:cNvPr>
          <p:cNvSpPr/>
          <p:nvPr/>
        </p:nvSpPr>
        <p:spPr>
          <a:xfrm>
            <a:off x="609600" y="4343400"/>
            <a:ext cx="2514600" cy="914400"/>
          </a:xfrm>
          <a:prstGeom prst="rect">
            <a:avLst/>
          </a:prstGeom>
          <a:blipFill>
            <a:blip r:embed="rId3" cstate="print"/>
            <a:tile tx="0" ty="0" sx="100000" sy="100000" flip="none" algn="tl"/>
          </a:blip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Bi-Lingual Support</a:t>
            </a:r>
            <a:endParaRPr lang="en-US" b="1" dirty="0"/>
          </a:p>
        </p:txBody>
      </p:sp>
      <p:sp>
        <p:nvSpPr>
          <p:cNvPr id="16" name="Rectangle 15">
            <a:hlinkClick r:id="rId10" action="ppaction://hlinksldjump"/>
          </p:cNvPr>
          <p:cNvSpPr/>
          <p:nvPr/>
        </p:nvSpPr>
        <p:spPr>
          <a:xfrm>
            <a:off x="5181600" y="1905000"/>
            <a:ext cx="2514600" cy="914400"/>
          </a:xfrm>
          <a:prstGeom prst="rect">
            <a:avLst/>
          </a:prstGeom>
          <a:blipFill>
            <a:blip r:embed="rId3" cstate="print"/>
            <a:tile tx="0" ty="0" sx="100000" sy="100000" flip="none" algn="tl"/>
          </a:blip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Self Contained Classroom</a:t>
            </a:r>
            <a:endParaRPr 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solidFill>
                  <a:srgbClr val="FF3399"/>
                </a:solidFill>
              </a:rPr>
              <a:t>General Education</a:t>
            </a:r>
            <a:endParaRPr lang="en-US" dirty="0">
              <a:solidFill>
                <a:srgbClr val="FF3399"/>
              </a:solidFill>
            </a:endParaRPr>
          </a:p>
        </p:txBody>
      </p:sp>
      <p:sp>
        <p:nvSpPr>
          <p:cNvPr id="4" name="Content Placeholder 3"/>
          <p:cNvSpPr>
            <a:spLocks noGrp="1"/>
          </p:cNvSpPr>
          <p:nvPr>
            <p:ph idx="1"/>
          </p:nvPr>
        </p:nvSpPr>
        <p:spPr/>
        <p:txBody>
          <a:bodyPr>
            <a:normAutofit/>
          </a:bodyPr>
          <a:lstStyle/>
          <a:p>
            <a:pPr>
              <a:buNone/>
            </a:pPr>
            <a:r>
              <a:rPr lang="en-US" sz="2400" b="1" dirty="0" smtClean="0">
                <a:latin typeface="Comic Sans MS" pitchFamily="66" charset="0"/>
              </a:rPr>
              <a:t> </a:t>
            </a:r>
            <a:r>
              <a:rPr lang="en-US" sz="2400" b="1" dirty="0" smtClean="0">
                <a:latin typeface="Comic Sans MS" pitchFamily="66" charset="0"/>
              </a:rPr>
              <a:t>  The students have class in a regular classroom with little or no support from outside resources.  The class is led by a general education teacher.  There are generally 25-30 students per class.  The classroom is structured and has set routines.</a:t>
            </a:r>
          </a:p>
          <a:p>
            <a:pPr>
              <a:buFont typeface="Wingdings" pitchFamily="2" charset="2"/>
              <a:buChar char="v"/>
            </a:pPr>
            <a:endParaRPr lang="en-US" sz="2400" b="1" dirty="0" smtClean="0">
              <a:latin typeface="Comic Sans MS" pitchFamily="66" charset="0"/>
            </a:endParaRPr>
          </a:p>
          <a:p>
            <a:pPr>
              <a:buFont typeface="Wingdings" pitchFamily="2" charset="2"/>
              <a:buChar char="v"/>
            </a:pPr>
            <a:endParaRPr lang="en-US" sz="2400" b="1" dirty="0" smtClean="0">
              <a:latin typeface="Comic Sans MS" pitchFamily="66" charset="0"/>
            </a:endParaRPr>
          </a:p>
          <a:p>
            <a:pPr>
              <a:buFont typeface="Wingdings" pitchFamily="2" charset="2"/>
              <a:buChar char="v"/>
            </a:pPr>
            <a:endParaRPr lang="en-US" sz="2400" b="1" dirty="0">
              <a:latin typeface="Comic Sans MS" pitchFamily="66" charset="0"/>
            </a:endParaRPr>
          </a:p>
        </p:txBody>
      </p:sp>
      <p:sp>
        <p:nvSpPr>
          <p:cNvPr id="6" name="Oval 5">
            <a:hlinkClick r:id="" action="ppaction://hlinkshowjump?jump=firstslide"/>
          </p:cNvPr>
          <p:cNvSpPr/>
          <p:nvPr/>
        </p:nvSpPr>
        <p:spPr>
          <a:xfrm>
            <a:off x="7239000" y="5257800"/>
            <a:ext cx="1295400" cy="914400"/>
          </a:xfrm>
          <a:prstGeom prst="ellipse">
            <a:avLst/>
          </a:prstGeom>
          <a:blipFill>
            <a:blip r:embed="rId2" cstate="print"/>
            <a:tile tx="0" ty="0" sx="100000" sy="100000" flip="none" algn="tl"/>
          </a:bli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hlinkClick r:id="rId3" action="ppaction://hlinksldjump"/>
              </a:rPr>
              <a:t>Home</a:t>
            </a:r>
            <a:endParaRPr lang="en-US" dirty="0">
              <a:solidFill>
                <a:srgbClr val="7030A0"/>
              </a:solidFill>
            </a:endParaRPr>
          </a:p>
        </p:txBody>
      </p:sp>
      <p:pic>
        <p:nvPicPr>
          <p:cNvPr id="1026" name="Picture 2" descr="C:\Users\Jessica\AppData\Local\Microsoft\Windows\Temporary Internet Files\Content.IE5\OVUU9XJB\MPj04395710000[1].jpg"/>
          <p:cNvPicPr>
            <a:picLocks noChangeAspect="1" noChangeArrowheads="1"/>
          </p:cNvPicPr>
          <p:nvPr/>
        </p:nvPicPr>
        <p:blipFill>
          <a:blip r:embed="rId4" cstate="print"/>
          <a:srcRect/>
          <a:stretch>
            <a:fillRect/>
          </a:stretch>
        </p:blipFill>
        <p:spPr bwMode="auto">
          <a:xfrm>
            <a:off x="1066800" y="4014651"/>
            <a:ext cx="3657600" cy="2246812"/>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3399"/>
                </a:solidFill>
              </a:rPr>
              <a:t>General Education With Resource Support</a:t>
            </a:r>
            <a:endParaRPr lang="en-US" dirty="0">
              <a:solidFill>
                <a:srgbClr val="FF3399"/>
              </a:solidFill>
            </a:endParaRPr>
          </a:p>
        </p:txBody>
      </p:sp>
      <p:sp>
        <p:nvSpPr>
          <p:cNvPr id="3" name="Content Placeholder 2"/>
          <p:cNvSpPr>
            <a:spLocks noGrp="1"/>
          </p:cNvSpPr>
          <p:nvPr>
            <p:ph idx="1"/>
          </p:nvPr>
        </p:nvSpPr>
        <p:spPr/>
        <p:txBody>
          <a:bodyPr>
            <a:normAutofit/>
          </a:bodyPr>
          <a:lstStyle/>
          <a:p>
            <a:pPr>
              <a:buNone/>
            </a:pPr>
            <a:r>
              <a:rPr lang="en-US" sz="2400" b="1" dirty="0" smtClean="0">
                <a:latin typeface="Comic Sans MS" pitchFamily="66" charset="0"/>
              </a:rPr>
              <a:t>   Students are seen in the resource room for remedial instruction in the area or areas in which the student qualifies for services.  Some students may receive special education support from 1 to 2 and ½ hours per day.  Generally in the resource room students come and go throughout the school day.  These students sometimes have specialized needs such as ADHD.</a:t>
            </a:r>
          </a:p>
          <a:p>
            <a:pPr>
              <a:buNone/>
            </a:pPr>
            <a:endParaRPr lang="en-US" sz="2400" b="1" dirty="0">
              <a:latin typeface="Comic Sans MS" pitchFamily="66" charset="0"/>
            </a:endParaRPr>
          </a:p>
        </p:txBody>
      </p:sp>
      <p:sp>
        <p:nvSpPr>
          <p:cNvPr id="4" name="Oval 3"/>
          <p:cNvSpPr/>
          <p:nvPr/>
        </p:nvSpPr>
        <p:spPr>
          <a:xfrm>
            <a:off x="7315200" y="5257800"/>
            <a:ext cx="1219200" cy="914400"/>
          </a:xfrm>
          <a:prstGeom prst="ellipse">
            <a:avLst/>
          </a:prstGeom>
          <a:blipFill>
            <a:blip r:embed="rId2" cstate="print"/>
            <a:tile tx="0" ty="0" sx="100000" sy="100000" flip="none" algn="tl"/>
          </a:blip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hlinkClick r:id="rId3" action="ppaction://hlinksldjump"/>
              </a:rPr>
              <a:t>Home</a:t>
            </a:r>
            <a:endParaRPr lang="en-US" dirty="0">
              <a:solidFill>
                <a:srgbClr val="7030A0"/>
              </a:solidFill>
            </a:endParaRPr>
          </a:p>
        </p:txBody>
      </p:sp>
      <p:pic>
        <p:nvPicPr>
          <p:cNvPr id="3074" name="Picture 2" descr="C:\Users\Jessica\AppData\Local\Microsoft\Windows\Temporary Internet Files\Content.IE5\929B93OG\MCj04361610000[1].wmf"/>
          <p:cNvPicPr>
            <a:picLocks noChangeAspect="1" noChangeArrowheads="1"/>
          </p:cNvPicPr>
          <p:nvPr/>
        </p:nvPicPr>
        <p:blipFill>
          <a:blip r:embed="rId4" cstate="print"/>
          <a:srcRect/>
          <a:stretch>
            <a:fillRect/>
          </a:stretch>
        </p:blipFill>
        <p:spPr bwMode="auto">
          <a:xfrm>
            <a:off x="1219200" y="4648200"/>
            <a:ext cx="2819400" cy="2060816"/>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3399"/>
                </a:solidFill>
              </a:rPr>
              <a:t>Bi-Lingual Support</a:t>
            </a:r>
            <a:endParaRPr lang="en-US" dirty="0">
              <a:solidFill>
                <a:srgbClr val="FF3399"/>
              </a:solidFill>
            </a:endParaRPr>
          </a:p>
        </p:txBody>
      </p:sp>
      <p:sp>
        <p:nvSpPr>
          <p:cNvPr id="3" name="Content Placeholder 2"/>
          <p:cNvSpPr>
            <a:spLocks noGrp="1"/>
          </p:cNvSpPr>
          <p:nvPr>
            <p:ph idx="1"/>
          </p:nvPr>
        </p:nvSpPr>
        <p:spPr/>
        <p:txBody>
          <a:bodyPr>
            <a:normAutofit/>
          </a:bodyPr>
          <a:lstStyle/>
          <a:p>
            <a:pPr>
              <a:buNone/>
            </a:pPr>
            <a:r>
              <a:rPr lang="en-US" sz="2400" b="1" dirty="0" smtClean="0">
                <a:latin typeface="Comic Sans MS" pitchFamily="66" charset="0"/>
              </a:rPr>
              <a:t>   Bilingual support is provided for students who speak English as their second language.  These students are generally picked up by an ESL teacher for about an hour a day.  They work in a small group setting with other students who speak English as their second language.  This can help a student to become more fluent in the English language and therefore leading them to become better readers and writers.</a:t>
            </a:r>
          </a:p>
          <a:p>
            <a:pPr>
              <a:buNone/>
            </a:pPr>
            <a:endParaRPr lang="en-US" sz="2400" b="1" dirty="0">
              <a:latin typeface="Comic Sans MS" pitchFamily="66" charset="0"/>
            </a:endParaRPr>
          </a:p>
        </p:txBody>
      </p:sp>
      <p:sp>
        <p:nvSpPr>
          <p:cNvPr id="7" name="Oval 6">
            <a:hlinkClick r:id="rId2" action="ppaction://hlinksldjump"/>
          </p:cNvPr>
          <p:cNvSpPr/>
          <p:nvPr/>
        </p:nvSpPr>
        <p:spPr>
          <a:xfrm>
            <a:off x="7315200" y="5410200"/>
            <a:ext cx="1219200" cy="914400"/>
          </a:xfrm>
          <a:prstGeom prst="ellipse">
            <a:avLst/>
          </a:prstGeom>
          <a:blipFill>
            <a:blip r:embed="rId3" cstate="print"/>
            <a:tile tx="0" ty="0" sx="100000" sy="100000" flip="none" algn="tl"/>
          </a:blip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rPr>
              <a:t>Home</a:t>
            </a:r>
            <a:endParaRPr lang="en-US" dirty="0">
              <a:solidFill>
                <a:srgbClr val="7030A0"/>
              </a:solidFill>
            </a:endParaRPr>
          </a:p>
        </p:txBody>
      </p:sp>
      <p:pic>
        <p:nvPicPr>
          <p:cNvPr id="4100" name="Picture 4" descr="C:\Users\Jessica\AppData\Local\Microsoft\Windows\Temporary Internet Files\Content.IE5\929B93OG\MPj04393690000[1].jpg"/>
          <p:cNvPicPr>
            <a:picLocks noChangeAspect="1" noChangeArrowheads="1"/>
          </p:cNvPicPr>
          <p:nvPr/>
        </p:nvPicPr>
        <p:blipFill>
          <a:blip r:embed="rId4" cstate="print"/>
          <a:srcRect/>
          <a:stretch>
            <a:fillRect/>
          </a:stretch>
        </p:blipFill>
        <p:spPr bwMode="auto">
          <a:xfrm>
            <a:off x="1143000" y="5105400"/>
            <a:ext cx="1981200" cy="16002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solidFill>
                  <a:srgbClr val="FF3399"/>
                </a:solidFill>
              </a:rPr>
              <a:t>Self Contained Special Ed Room</a:t>
            </a:r>
            <a:endParaRPr lang="en-US" dirty="0">
              <a:solidFill>
                <a:srgbClr val="FF3399"/>
              </a:solidFill>
            </a:endParaRPr>
          </a:p>
        </p:txBody>
      </p:sp>
      <p:sp>
        <p:nvSpPr>
          <p:cNvPr id="5" name="Content Placeholder 4"/>
          <p:cNvSpPr>
            <a:spLocks noGrp="1"/>
          </p:cNvSpPr>
          <p:nvPr>
            <p:ph idx="1"/>
          </p:nvPr>
        </p:nvSpPr>
        <p:spPr/>
        <p:txBody>
          <a:bodyPr>
            <a:normAutofit/>
          </a:bodyPr>
          <a:lstStyle/>
          <a:p>
            <a:pPr>
              <a:buNone/>
            </a:pPr>
            <a:r>
              <a:rPr lang="en-US" sz="2400" b="1" dirty="0" smtClean="0">
                <a:latin typeface="Comic Sans MS" pitchFamily="66" charset="0"/>
              </a:rPr>
              <a:t>   A self contained special education classroom is a small controlled setting with a special education teacher.  Students in a self contained classroom may be working at all different academic levels with different materials and curriculum.  Generally there are about 10 students with unique struggles.  This environment offers structure, routines and expectations.</a:t>
            </a:r>
            <a:endParaRPr lang="en-US" sz="2400" b="1" dirty="0">
              <a:latin typeface="Comic Sans MS" pitchFamily="66" charset="0"/>
            </a:endParaRPr>
          </a:p>
        </p:txBody>
      </p:sp>
      <p:sp>
        <p:nvSpPr>
          <p:cNvPr id="6" name="Oval 5"/>
          <p:cNvSpPr/>
          <p:nvPr/>
        </p:nvSpPr>
        <p:spPr>
          <a:xfrm>
            <a:off x="7162800" y="5257800"/>
            <a:ext cx="1295400" cy="914400"/>
          </a:xfrm>
          <a:prstGeom prst="ellipse">
            <a:avLst/>
          </a:prstGeom>
          <a:blipFill>
            <a:blip r:embed="rId2" cstate="print"/>
            <a:tile tx="0" ty="0" sx="100000" sy="100000" flip="none" algn="tl"/>
          </a:blip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hlinkClick r:id="rId3" action="ppaction://hlinksldjump"/>
              </a:rPr>
              <a:t>Home</a:t>
            </a:r>
            <a:endParaRPr lang="en-US" dirty="0">
              <a:solidFill>
                <a:srgbClr val="7030A0"/>
              </a:solidFill>
            </a:endParaRPr>
          </a:p>
        </p:txBody>
      </p:sp>
      <p:pic>
        <p:nvPicPr>
          <p:cNvPr id="5130" name="Picture 10" descr="C:\Users\Jessica\AppData\Local\Microsoft\Windows\Temporary Internet Files\Content.IE5\P34VQ88A\MCj03974640000[1].wmf"/>
          <p:cNvPicPr>
            <a:picLocks noChangeAspect="1" noChangeArrowheads="1"/>
          </p:cNvPicPr>
          <p:nvPr/>
        </p:nvPicPr>
        <p:blipFill>
          <a:blip r:embed="rId4" cstate="print"/>
          <a:srcRect/>
          <a:stretch>
            <a:fillRect/>
          </a:stretch>
        </p:blipFill>
        <p:spPr bwMode="auto">
          <a:xfrm>
            <a:off x="1905000" y="4648200"/>
            <a:ext cx="1381658" cy="1826971"/>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solidFill>
                  <a:srgbClr val="FF3399"/>
                </a:solidFill>
              </a:rPr>
              <a:t>Inclusion</a:t>
            </a:r>
            <a:br>
              <a:rPr lang="en-US" dirty="0" smtClean="0">
                <a:solidFill>
                  <a:srgbClr val="FF3399"/>
                </a:solidFill>
              </a:rPr>
            </a:br>
            <a:endParaRPr lang="en-US" dirty="0">
              <a:solidFill>
                <a:srgbClr val="FF3399"/>
              </a:solidFill>
            </a:endParaRPr>
          </a:p>
        </p:txBody>
      </p:sp>
      <p:sp>
        <p:nvSpPr>
          <p:cNvPr id="5" name="Content Placeholder 4"/>
          <p:cNvSpPr>
            <a:spLocks noGrp="1"/>
          </p:cNvSpPr>
          <p:nvPr>
            <p:ph idx="1"/>
          </p:nvPr>
        </p:nvSpPr>
        <p:spPr/>
        <p:txBody>
          <a:bodyPr>
            <a:normAutofit/>
          </a:bodyPr>
          <a:lstStyle/>
          <a:p>
            <a:pPr>
              <a:buNone/>
            </a:pPr>
            <a:r>
              <a:rPr lang="en-US" sz="2400" b="1" dirty="0" smtClean="0">
                <a:latin typeface="Comic Sans MS" pitchFamily="66" charset="0"/>
              </a:rPr>
              <a:t>   This environment is designed to have general education and special education students in one classroom learning together.  This allows for positive effects on both types of learners.  Students don’t feel secluded from everyone else which will increase self-esteem in students therefore leading to greater success!</a:t>
            </a:r>
            <a:endParaRPr lang="en-US" sz="2400" b="1" dirty="0">
              <a:latin typeface="Comic Sans MS" pitchFamily="66" charset="0"/>
            </a:endParaRPr>
          </a:p>
        </p:txBody>
      </p:sp>
      <p:sp>
        <p:nvSpPr>
          <p:cNvPr id="6" name="Oval 5">
            <a:hlinkClick r:id="rId2" action="ppaction://hlinksldjump"/>
          </p:cNvPr>
          <p:cNvSpPr/>
          <p:nvPr/>
        </p:nvSpPr>
        <p:spPr>
          <a:xfrm>
            <a:off x="7162800" y="5257800"/>
            <a:ext cx="1295400" cy="914400"/>
          </a:xfrm>
          <a:prstGeom prst="ellipse">
            <a:avLst/>
          </a:prstGeom>
          <a:blipFill>
            <a:blip r:embed="rId3" cstate="print"/>
            <a:tile tx="0" ty="0" sx="100000" sy="100000" flip="none" algn="tl"/>
          </a:blip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rPr>
              <a:t>Home</a:t>
            </a:r>
            <a:endParaRPr lang="en-US" dirty="0">
              <a:solidFill>
                <a:srgbClr val="7030A0"/>
              </a:solidFill>
            </a:endParaRPr>
          </a:p>
        </p:txBody>
      </p:sp>
      <p:pic>
        <p:nvPicPr>
          <p:cNvPr id="6146" name="Picture 2" descr="C:\Users\Jessica\AppData\Local\Microsoft\Windows\Temporary Internet Files\Content.IE5\SFWQHNKR\MCj03975260000[1].wmf"/>
          <p:cNvPicPr>
            <a:picLocks noChangeAspect="1" noChangeArrowheads="1"/>
          </p:cNvPicPr>
          <p:nvPr/>
        </p:nvPicPr>
        <p:blipFill>
          <a:blip r:embed="rId4" cstate="print"/>
          <a:srcRect/>
          <a:stretch>
            <a:fillRect/>
          </a:stretch>
        </p:blipFill>
        <p:spPr bwMode="auto">
          <a:xfrm>
            <a:off x="228600" y="4419600"/>
            <a:ext cx="2590800" cy="2057400"/>
          </a:xfrm>
          <a:prstGeom prst="rect">
            <a:avLst/>
          </a:prstGeom>
          <a:noFill/>
        </p:spPr>
      </p:pic>
      <p:pic>
        <p:nvPicPr>
          <p:cNvPr id="6149" name="Picture 5" descr="C:\Users\Jessica\AppData\Local\Microsoft\Windows\Temporary Internet Files\Content.IE5\OVUU9XJB\MPj04278240000[1].jpg"/>
          <p:cNvPicPr>
            <a:picLocks noChangeAspect="1" noChangeArrowheads="1"/>
          </p:cNvPicPr>
          <p:nvPr/>
        </p:nvPicPr>
        <p:blipFill>
          <a:blip r:embed="rId5" cstate="print"/>
          <a:srcRect/>
          <a:stretch>
            <a:fillRect/>
          </a:stretch>
        </p:blipFill>
        <p:spPr bwMode="auto">
          <a:xfrm>
            <a:off x="4343400" y="4343400"/>
            <a:ext cx="2394942" cy="20574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solidFill>
                  <a:srgbClr val="FF3399"/>
                </a:solidFill>
              </a:rPr>
              <a:t>One to One Teaching</a:t>
            </a:r>
            <a:endParaRPr lang="en-US" dirty="0">
              <a:solidFill>
                <a:srgbClr val="FF3399"/>
              </a:solidFill>
            </a:endParaRPr>
          </a:p>
        </p:txBody>
      </p:sp>
      <p:sp>
        <p:nvSpPr>
          <p:cNvPr id="6" name="Oval 5">
            <a:hlinkClick r:id="rId2" action="ppaction://hlinksldjump"/>
          </p:cNvPr>
          <p:cNvSpPr/>
          <p:nvPr/>
        </p:nvSpPr>
        <p:spPr>
          <a:xfrm>
            <a:off x="7391400" y="5334000"/>
            <a:ext cx="1219200" cy="914400"/>
          </a:xfrm>
          <a:prstGeom prst="ellipse">
            <a:avLst/>
          </a:prstGeom>
          <a:blipFill>
            <a:blip r:embed="rId3" cstate="print"/>
            <a:tile tx="0" ty="0" sx="100000" sy="100000" flip="none" algn="tl"/>
          </a:blip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rPr>
              <a:t>Home</a:t>
            </a:r>
            <a:endParaRPr lang="en-US" dirty="0">
              <a:solidFill>
                <a:srgbClr val="7030A0"/>
              </a:solidFill>
            </a:endParaRPr>
          </a:p>
        </p:txBody>
      </p:sp>
      <p:sp>
        <p:nvSpPr>
          <p:cNvPr id="9" name="Content Placeholder 8"/>
          <p:cNvSpPr>
            <a:spLocks noGrp="1"/>
          </p:cNvSpPr>
          <p:nvPr>
            <p:ph idx="1"/>
          </p:nvPr>
        </p:nvSpPr>
        <p:spPr/>
        <p:txBody>
          <a:bodyPr>
            <a:normAutofit/>
          </a:bodyPr>
          <a:lstStyle/>
          <a:p>
            <a:pPr>
              <a:buNone/>
            </a:pPr>
            <a:r>
              <a:rPr lang="en-US" sz="2400" b="1" dirty="0" smtClean="0">
                <a:latin typeface="Comic Sans MS" pitchFamily="66" charset="0"/>
              </a:rPr>
              <a:t>   The student works one on one with the teacher.  The student benefits from one to one teaching because it is an intimate environment.  The teacher can closely monitor the child and adjust activities and lessons according to his or her needs.  One to one also provides an opportunity to manage behavior if needed.</a:t>
            </a:r>
            <a:endParaRPr lang="en-US" sz="2400" b="1" dirty="0">
              <a:latin typeface="Comic Sans MS" pitchFamily="66" charset="0"/>
            </a:endParaRPr>
          </a:p>
        </p:txBody>
      </p:sp>
      <p:pic>
        <p:nvPicPr>
          <p:cNvPr id="10" name="Picture 5" descr="C:\Users\Jessica\AppData\Local\Microsoft\Windows\Temporary Internet Files\Content.IE5\OVUU9XJB\MCj04361290000[1].wmf"/>
          <p:cNvPicPr>
            <a:picLocks noChangeAspect="1" noChangeArrowheads="1"/>
          </p:cNvPicPr>
          <p:nvPr/>
        </p:nvPicPr>
        <p:blipFill>
          <a:blip r:embed="rId4" cstate="print"/>
          <a:srcRect/>
          <a:stretch>
            <a:fillRect/>
          </a:stretch>
        </p:blipFill>
        <p:spPr bwMode="auto">
          <a:xfrm>
            <a:off x="1066800" y="4419600"/>
            <a:ext cx="2971800" cy="24384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3399"/>
                </a:solidFill>
              </a:rPr>
              <a:t>Home School</a:t>
            </a:r>
            <a:endParaRPr lang="en-US" dirty="0">
              <a:solidFill>
                <a:srgbClr val="FF3399"/>
              </a:solidFill>
            </a:endParaRPr>
          </a:p>
        </p:txBody>
      </p:sp>
      <p:sp>
        <p:nvSpPr>
          <p:cNvPr id="4" name="Oval 3">
            <a:hlinkClick r:id="rId2" action="ppaction://hlinksldjump"/>
          </p:cNvPr>
          <p:cNvSpPr/>
          <p:nvPr/>
        </p:nvSpPr>
        <p:spPr>
          <a:xfrm>
            <a:off x="7086600" y="5257800"/>
            <a:ext cx="1219200" cy="914400"/>
          </a:xfrm>
          <a:prstGeom prst="ellipse">
            <a:avLst/>
          </a:prstGeom>
          <a:blipFill>
            <a:blip r:embed="rId3" cstate="print"/>
            <a:tile tx="0" ty="0" sx="100000" sy="100000" flip="none" algn="tl"/>
          </a:blip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rPr>
              <a:t>Home</a:t>
            </a:r>
            <a:endParaRPr lang="en-US" dirty="0">
              <a:solidFill>
                <a:srgbClr val="7030A0"/>
              </a:solidFill>
            </a:endParaRPr>
          </a:p>
        </p:txBody>
      </p:sp>
      <p:sp>
        <p:nvSpPr>
          <p:cNvPr id="6" name="Content Placeholder 5"/>
          <p:cNvSpPr>
            <a:spLocks noGrp="1"/>
          </p:cNvSpPr>
          <p:nvPr>
            <p:ph idx="1"/>
          </p:nvPr>
        </p:nvSpPr>
        <p:spPr/>
        <p:txBody>
          <a:bodyPr>
            <a:normAutofit/>
          </a:bodyPr>
          <a:lstStyle/>
          <a:p>
            <a:pPr>
              <a:buNone/>
            </a:pPr>
            <a:r>
              <a:rPr lang="en-US" sz="2400" b="1" dirty="0" smtClean="0">
                <a:latin typeface="Comic Sans MS" pitchFamily="66" charset="0"/>
              </a:rPr>
              <a:t>   Some families seek home schooling as a way to maintain strong connections with their child to have full control over the child's education.  Other families need home schooling because their child has health conditions which makes it difficult for him or her to be transported to school everyday.</a:t>
            </a:r>
            <a:endParaRPr lang="en-US" sz="2400" b="1" dirty="0">
              <a:latin typeface="Comic Sans MS" pitchFamily="66" charset="0"/>
            </a:endParaRPr>
          </a:p>
        </p:txBody>
      </p:sp>
      <p:pic>
        <p:nvPicPr>
          <p:cNvPr id="7" name="Picture 2" descr="C:\Users\Jessica\AppData\Local\Microsoft\Windows\Temporary Internet Files\Content.IE5\YXL7DI3E\MCj04154640000[1].wmf"/>
          <p:cNvPicPr>
            <a:picLocks noChangeAspect="1" noChangeArrowheads="1"/>
          </p:cNvPicPr>
          <p:nvPr/>
        </p:nvPicPr>
        <p:blipFill>
          <a:blip r:embed="rId4" cstate="print"/>
          <a:srcRect/>
          <a:stretch>
            <a:fillRect/>
          </a:stretch>
        </p:blipFill>
        <p:spPr bwMode="auto">
          <a:xfrm>
            <a:off x="152400" y="4572000"/>
            <a:ext cx="2806980" cy="2079890"/>
          </a:xfrm>
          <a:prstGeom prst="rect">
            <a:avLst/>
          </a:prstGeom>
          <a:noFill/>
        </p:spPr>
      </p:pic>
      <p:pic>
        <p:nvPicPr>
          <p:cNvPr id="7170" name="Picture 2" descr="C:\Program Files (x86)\Microsoft Office\MEDIA\CAGCAT10\j0185604.wmf"/>
          <p:cNvPicPr>
            <a:picLocks noChangeAspect="1" noChangeArrowheads="1"/>
          </p:cNvPicPr>
          <p:nvPr/>
        </p:nvPicPr>
        <p:blipFill>
          <a:blip r:embed="rId5" cstate="print"/>
          <a:srcRect/>
          <a:stretch>
            <a:fillRect/>
          </a:stretch>
        </p:blipFill>
        <p:spPr bwMode="auto">
          <a:xfrm>
            <a:off x="3886200" y="4724400"/>
            <a:ext cx="2057400" cy="17526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3399"/>
                </a:solidFill>
              </a:rPr>
              <a:t>Hospital Setting School</a:t>
            </a:r>
            <a:endParaRPr lang="en-US" dirty="0">
              <a:solidFill>
                <a:srgbClr val="FF3399"/>
              </a:solidFill>
            </a:endParaRPr>
          </a:p>
        </p:txBody>
      </p:sp>
      <p:sp>
        <p:nvSpPr>
          <p:cNvPr id="3" name="Content Placeholder 2"/>
          <p:cNvSpPr>
            <a:spLocks noGrp="1"/>
          </p:cNvSpPr>
          <p:nvPr>
            <p:ph idx="1"/>
          </p:nvPr>
        </p:nvSpPr>
        <p:spPr/>
        <p:txBody>
          <a:bodyPr>
            <a:normAutofit/>
          </a:bodyPr>
          <a:lstStyle/>
          <a:p>
            <a:pPr>
              <a:buNone/>
            </a:pPr>
            <a:r>
              <a:rPr lang="en-US" sz="2400" b="1" dirty="0" smtClean="0">
                <a:latin typeface="Comic Sans MS" pitchFamily="66" charset="0"/>
              </a:rPr>
              <a:t>   Provides year round educational services to school aged children while they are patients so they can continue their studies with little interruption.  It is a safe and structured environment for all students. The students are able to work comfortably with little or no pain.</a:t>
            </a:r>
            <a:endParaRPr lang="en-US" sz="2400" b="1" dirty="0">
              <a:latin typeface="Comic Sans MS" pitchFamily="66" charset="0"/>
            </a:endParaRPr>
          </a:p>
        </p:txBody>
      </p:sp>
      <p:sp>
        <p:nvSpPr>
          <p:cNvPr id="4" name="Oval 3">
            <a:hlinkClick r:id="rId2" action="ppaction://hlinksldjump"/>
          </p:cNvPr>
          <p:cNvSpPr/>
          <p:nvPr/>
        </p:nvSpPr>
        <p:spPr>
          <a:xfrm>
            <a:off x="7391400" y="5257800"/>
            <a:ext cx="1219200" cy="914400"/>
          </a:xfrm>
          <a:prstGeom prst="ellipse">
            <a:avLst/>
          </a:prstGeom>
          <a:blipFill>
            <a:blip r:embed="rId3" cstate="print"/>
            <a:tile tx="0" ty="0" sx="100000" sy="100000" flip="none" algn="tl"/>
          </a:blip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rPr>
              <a:t>Home</a:t>
            </a:r>
            <a:endParaRPr lang="en-US" dirty="0">
              <a:solidFill>
                <a:srgbClr val="7030A0"/>
              </a:solidFill>
            </a:endParaRPr>
          </a:p>
        </p:txBody>
      </p:sp>
      <p:pic>
        <p:nvPicPr>
          <p:cNvPr id="8198" name="Picture 6" descr="C:\Users\Jessica\AppData\Local\Microsoft\Windows\Temporary Internet Files\Content.IE5\YXL7DI3E\MCj02921020000[1].wmf"/>
          <p:cNvPicPr>
            <a:picLocks noChangeAspect="1" noChangeArrowheads="1"/>
          </p:cNvPicPr>
          <p:nvPr/>
        </p:nvPicPr>
        <p:blipFill>
          <a:blip r:embed="rId4" cstate="print"/>
          <a:srcRect/>
          <a:stretch>
            <a:fillRect/>
          </a:stretch>
        </p:blipFill>
        <p:spPr bwMode="auto">
          <a:xfrm>
            <a:off x="1143000" y="4267200"/>
            <a:ext cx="2287829" cy="2057400"/>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98</TotalTime>
  <Words>505</Words>
  <Application>Microsoft Office PowerPoint</Application>
  <PresentationFormat>On-screen Show (4:3)</PresentationFormat>
  <Paragraphs>34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Apex</vt:lpstr>
      <vt:lpstr>School Placement Options By: Maria Di Lapi</vt:lpstr>
      <vt:lpstr>General Education</vt:lpstr>
      <vt:lpstr>General Education With Resource Support</vt:lpstr>
      <vt:lpstr>Bi-Lingual Support</vt:lpstr>
      <vt:lpstr>Self Contained Special Ed Room</vt:lpstr>
      <vt:lpstr>Inclusion </vt:lpstr>
      <vt:lpstr>One to One Teaching</vt:lpstr>
      <vt:lpstr>Home School</vt:lpstr>
      <vt:lpstr>Hospital Setting School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School Placement Options By: Maria Di Lapi</dc:title>
  <dc:creator>Jessica</dc:creator>
  <cp:lastModifiedBy>Jessica</cp:lastModifiedBy>
  <cp:revision>14</cp:revision>
  <dcterms:created xsi:type="dcterms:W3CDTF">2009-08-05T21:06:55Z</dcterms:created>
  <dcterms:modified xsi:type="dcterms:W3CDTF">2009-08-05T22:44:58Z</dcterms:modified>
</cp:coreProperties>
</file>