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24"/>
    <a:srgbClr val="B5FB61"/>
    <a:srgbClr val="0FB602"/>
    <a:srgbClr val="8868F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CA57008-CD41-4B3A-8100-D254DB69C47F}" type="datetimeFigureOut">
              <a:rPr lang="en-US" smtClean="0"/>
              <a:pPr/>
              <a:t>7/30/2009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8312FA9-A14C-4BD3-AA0B-F93BA9E1DD08}"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A57008-CD41-4B3A-8100-D254DB69C47F}" type="datetimeFigureOut">
              <a:rPr lang="en-US" smtClean="0"/>
              <a:pPr/>
              <a:t>7/30/2009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A57008-CD41-4B3A-8100-D254DB69C47F}" type="datetimeFigureOut">
              <a:rPr lang="en-US" smtClean="0"/>
              <a:pPr/>
              <a:t>7/30/2009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A57008-CD41-4B3A-8100-D254DB69C47F}" type="datetimeFigureOut">
              <a:rPr lang="en-US" smtClean="0"/>
              <a:pPr/>
              <a:t>7/30/2009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CA57008-CD41-4B3A-8100-D254DB69C47F}" type="datetimeFigureOut">
              <a:rPr lang="en-US" smtClean="0"/>
              <a:pPr/>
              <a:t>7/30/2009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8312FA9-A14C-4BD3-AA0B-F93BA9E1DD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CA57008-CD41-4B3A-8100-D254DB69C47F}" type="datetimeFigureOut">
              <a:rPr lang="en-US" smtClean="0"/>
              <a:pPr/>
              <a:t>7/30/2009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CA57008-CD41-4B3A-8100-D254DB69C47F}" type="datetimeFigureOut">
              <a:rPr lang="en-US" smtClean="0"/>
              <a:pPr/>
              <a:t>7/30/2009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CA57008-CD41-4B3A-8100-D254DB69C47F}" type="datetimeFigureOut">
              <a:rPr lang="en-US" smtClean="0"/>
              <a:pPr/>
              <a:t>7/30/2009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57008-CD41-4B3A-8100-D254DB69C47F}" type="datetimeFigureOut">
              <a:rPr lang="en-US" smtClean="0"/>
              <a:pPr/>
              <a:t>7/30/2009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CA57008-CD41-4B3A-8100-D254DB69C47F}" type="datetimeFigureOut">
              <a:rPr lang="en-US" smtClean="0"/>
              <a:pPr/>
              <a:t>7/30/2009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A57008-CD41-4B3A-8100-D254DB69C47F}" type="datetimeFigureOut">
              <a:rPr lang="en-US" smtClean="0"/>
              <a:pPr/>
              <a:t>7/30/2009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12FA9-A14C-4BD3-AA0B-F93BA9E1DD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CA57008-CD41-4B3A-8100-D254DB69C47F}" type="datetimeFigureOut">
              <a:rPr lang="en-US" smtClean="0"/>
              <a:pPr/>
              <a:t>7/30/2009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8312FA9-A14C-4BD3-AA0B-F93BA9E1DD0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hopdoe.com/" TargetMode="External"/><Relationship Id="rId2" Type="http://schemas.openxmlformats.org/officeDocument/2006/relationships/hyperlink" Target="http://www.ablenetinc.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ayer-johnson.com/" TargetMode="External"/><Relationship Id="rId2" Type="http://schemas.openxmlformats.org/officeDocument/2006/relationships/hyperlink" Target="http://www.ablenetinc.com/" TargetMode="External"/><Relationship Id="rId1" Type="http://schemas.openxmlformats.org/officeDocument/2006/relationships/slideLayout" Target="../slideLayouts/slideLayout2.xml"/><Relationship Id="rId4" Type="http://schemas.openxmlformats.org/officeDocument/2006/relationships/hyperlink" Target="http://www.shopdo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0"/>
            <a:ext cx="7086600" cy="2286000"/>
          </a:xfrm>
        </p:spPr>
        <p:txBody>
          <a:bodyPr>
            <a:normAutofit/>
          </a:bodyPr>
          <a:lstStyle/>
          <a:p>
            <a:r>
              <a:rPr lang="en-US" dirty="0" smtClean="0"/>
              <a:t>The Super Talker Progressive </a:t>
            </a:r>
            <a:r>
              <a:rPr lang="en-US" dirty="0" smtClean="0"/>
              <a:t>Communicator</a:t>
            </a:r>
            <a:r>
              <a:rPr lang="en-US" sz="1800" dirty="0" smtClean="0"/>
              <a:t>  </a:t>
            </a:r>
            <a:endParaRPr lang="en-US" dirty="0"/>
          </a:p>
        </p:txBody>
      </p:sp>
      <p:sp>
        <p:nvSpPr>
          <p:cNvPr id="7" name="Text Placeholder 6"/>
          <p:cNvSpPr>
            <a:spLocks noGrp="1"/>
          </p:cNvSpPr>
          <p:nvPr>
            <p:ph type="body" idx="1"/>
          </p:nvPr>
        </p:nvSpPr>
        <p:spPr>
          <a:xfrm>
            <a:off x="609600" y="5715000"/>
            <a:ext cx="8077200" cy="914400"/>
          </a:xfrm>
        </p:spPr>
        <p:txBody>
          <a:bodyPr>
            <a:normAutofit fontScale="92500" lnSpcReduction="20000"/>
          </a:bodyPr>
          <a:lstStyle/>
          <a:p>
            <a:r>
              <a:rPr lang="en-US" b="1" dirty="0" smtClean="0">
                <a:solidFill>
                  <a:srgbClr val="FFFF00"/>
                </a:solidFill>
              </a:rPr>
              <a:t>By: Maria Di </a:t>
            </a:r>
            <a:r>
              <a:rPr lang="en-US" b="1" dirty="0" err="1" smtClean="0">
                <a:solidFill>
                  <a:srgbClr val="FFFF00"/>
                </a:solidFill>
              </a:rPr>
              <a:t>Lapi</a:t>
            </a:r>
            <a:endParaRPr lang="en-US" b="1" dirty="0" smtClean="0">
              <a:solidFill>
                <a:srgbClr val="FFFF00"/>
              </a:solidFill>
            </a:endParaRPr>
          </a:p>
          <a:p>
            <a:r>
              <a:rPr lang="en-US" b="1" dirty="0" smtClean="0">
                <a:solidFill>
                  <a:srgbClr val="FFFF00"/>
                </a:solidFill>
              </a:rPr>
              <a:t>EDUC 674</a:t>
            </a:r>
          </a:p>
          <a:p>
            <a:r>
              <a:rPr lang="en-US" b="1" dirty="0" smtClean="0">
                <a:solidFill>
                  <a:srgbClr val="FFFF00"/>
                </a:solidFill>
              </a:rPr>
              <a:t>Professor Klein</a:t>
            </a:r>
            <a:endParaRPr lang="en-US" b="1" dirty="0">
              <a:solidFill>
                <a:srgbClr val="FFFF00"/>
              </a:solidFill>
            </a:endParaRPr>
          </a:p>
        </p:txBody>
      </p:sp>
      <p:pic>
        <p:nvPicPr>
          <p:cNvPr id="6" name="Content Placeholder 5" descr="10002800.jpg"/>
          <p:cNvPicPr>
            <a:picLocks noGrp="1" noChangeAspect="1"/>
          </p:cNvPicPr>
          <p:nvPr>
            <p:ph idx="4294967295"/>
          </p:nvPr>
        </p:nvPicPr>
        <p:blipFill>
          <a:blip r:embed="rId2"/>
          <a:stretch>
            <a:fillRect/>
          </a:stretch>
        </p:blipFill>
        <p:spPr>
          <a:xfrm>
            <a:off x="1371600" y="2362200"/>
            <a:ext cx="6096000" cy="32004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Uses This Device?</a:t>
            </a:r>
            <a:br>
              <a:rPr lang="en-US" dirty="0" smtClean="0"/>
            </a:br>
            <a:endParaRPr lang="en-US" dirty="0"/>
          </a:p>
        </p:txBody>
      </p:sp>
      <p:sp>
        <p:nvSpPr>
          <p:cNvPr id="3" name="Content Placeholder 2"/>
          <p:cNvSpPr>
            <a:spLocks noGrp="1"/>
          </p:cNvSpPr>
          <p:nvPr>
            <p:ph idx="1"/>
          </p:nvPr>
        </p:nvSpPr>
        <p:spPr>
          <a:xfrm>
            <a:off x="381000" y="1524000"/>
            <a:ext cx="8763000" cy="4709160"/>
          </a:xfrm>
        </p:spPr>
        <p:txBody>
          <a:bodyPr>
            <a:normAutofit fontScale="85000" lnSpcReduction="10000"/>
          </a:bodyPr>
          <a:lstStyle/>
          <a:p>
            <a:pPr>
              <a:buFont typeface="Wingdings" pitchFamily="2" charset="2"/>
              <a:buChar char="§"/>
            </a:pPr>
            <a:r>
              <a:rPr lang="en-US" sz="4000" dirty="0" smtClean="0">
                <a:solidFill>
                  <a:srgbClr val="FFFC24"/>
                </a:solidFill>
              </a:rPr>
              <a:t>Autistic Children</a:t>
            </a:r>
          </a:p>
          <a:p>
            <a:pPr>
              <a:buFont typeface="Wingdings" pitchFamily="2" charset="2"/>
              <a:buChar char="§"/>
            </a:pPr>
            <a:r>
              <a:rPr lang="en-US" sz="4000" dirty="0" smtClean="0">
                <a:solidFill>
                  <a:srgbClr val="FFFC24"/>
                </a:solidFill>
              </a:rPr>
              <a:t>Students reluctant to use their</a:t>
            </a:r>
          </a:p>
          <a:p>
            <a:pPr>
              <a:buNone/>
            </a:pPr>
            <a:r>
              <a:rPr lang="en-US" sz="4000" dirty="0" smtClean="0">
                <a:solidFill>
                  <a:srgbClr val="FFFC24"/>
                </a:solidFill>
              </a:rPr>
              <a:t>   </a:t>
            </a:r>
            <a:r>
              <a:rPr lang="en-US" sz="4000" dirty="0" smtClean="0">
                <a:solidFill>
                  <a:srgbClr val="FFFC24"/>
                </a:solidFill>
              </a:rPr>
              <a:t>voice</a:t>
            </a:r>
            <a:endParaRPr lang="en-US" sz="4000" dirty="0" smtClean="0">
              <a:solidFill>
                <a:srgbClr val="FFFC24"/>
              </a:solidFill>
            </a:endParaRPr>
          </a:p>
          <a:p>
            <a:pPr>
              <a:buFont typeface="Wingdings" pitchFamily="2" charset="2"/>
              <a:buChar char="§"/>
            </a:pPr>
            <a:r>
              <a:rPr lang="en-US" sz="4000" dirty="0" smtClean="0">
                <a:solidFill>
                  <a:srgbClr val="FFFC24"/>
                </a:solidFill>
              </a:rPr>
              <a:t>Students who have difficulty expressing their </a:t>
            </a:r>
            <a:r>
              <a:rPr lang="en-US" sz="4000" dirty="0" smtClean="0">
                <a:solidFill>
                  <a:srgbClr val="FFFC24"/>
                </a:solidFill>
              </a:rPr>
              <a:t>needs</a:t>
            </a:r>
          </a:p>
          <a:p>
            <a:pPr>
              <a:buFont typeface="Wingdings" pitchFamily="2" charset="2"/>
              <a:buChar char="§"/>
            </a:pPr>
            <a:r>
              <a:rPr lang="en-US" sz="4000" dirty="0" smtClean="0">
                <a:solidFill>
                  <a:srgbClr val="FFFC24"/>
                </a:solidFill>
              </a:rPr>
              <a:t>Students with developmental language disorders</a:t>
            </a:r>
          </a:p>
          <a:p>
            <a:pPr>
              <a:buFont typeface="Wingdings" pitchFamily="2" charset="2"/>
              <a:buChar char="§"/>
            </a:pPr>
            <a:r>
              <a:rPr lang="en-US" sz="4000" dirty="0" smtClean="0">
                <a:solidFill>
                  <a:srgbClr val="FFFC24"/>
                </a:solidFill>
              </a:rPr>
              <a:t>Students with severe physical disabilities</a:t>
            </a:r>
            <a:endParaRPr lang="en-US" sz="4000" dirty="0" smtClean="0">
              <a:solidFill>
                <a:srgbClr val="FFFC24"/>
              </a:solidFill>
            </a:endParaRPr>
          </a:p>
        </p:txBody>
      </p:sp>
      <p:pic>
        <p:nvPicPr>
          <p:cNvPr id="5" name="Picture 4" descr="ST200801user2.jpg"/>
          <p:cNvPicPr>
            <a:picLocks noChangeAspect="1"/>
          </p:cNvPicPr>
          <p:nvPr/>
        </p:nvPicPr>
        <p:blipFill>
          <a:blip r:embed="rId2"/>
          <a:stretch>
            <a:fillRect/>
          </a:stretch>
        </p:blipFill>
        <p:spPr>
          <a:xfrm>
            <a:off x="6934200" y="914400"/>
            <a:ext cx="2209800" cy="2057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This Product</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
            </a:pPr>
            <a:r>
              <a:rPr lang="en-US" dirty="0" smtClean="0">
                <a:solidFill>
                  <a:srgbClr val="FFFC24"/>
                </a:solidFill>
              </a:rPr>
              <a:t>It is a portable </a:t>
            </a:r>
            <a:r>
              <a:rPr lang="en-US" dirty="0" smtClean="0">
                <a:solidFill>
                  <a:srgbClr val="FFFC24"/>
                </a:solidFill>
              </a:rPr>
              <a:t>speech generating </a:t>
            </a:r>
          </a:p>
          <a:p>
            <a:pPr>
              <a:buNone/>
            </a:pPr>
            <a:r>
              <a:rPr lang="en-US" dirty="0" smtClean="0">
                <a:solidFill>
                  <a:srgbClr val="FFFC24"/>
                </a:solidFill>
              </a:rPr>
              <a:t>     device</a:t>
            </a:r>
            <a:endParaRPr lang="en-US" dirty="0" smtClean="0">
              <a:solidFill>
                <a:srgbClr val="FFFC24"/>
              </a:solidFill>
            </a:endParaRPr>
          </a:p>
          <a:p>
            <a:pPr>
              <a:buFont typeface="Wingdings" pitchFamily="2" charset="2"/>
              <a:buChar char="§"/>
            </a:pPr>
            <a:r>
              <a:rPr lang="en-US" dirty="0" smtClean="0">
                <a:solidFill>
                  <a:srgbClr val="FFFC24"/>
                </a:solidFill>
              </a:rPr>
              <a:t>16 minutes of recording time</a:t>
            </a:r>
          </a:p>
          <a:p>
            <a:pPr>
              <a:buFont typeface="Wingdings" pitchFamily="2" charset="2"/>
              <a:buChar char="§"/>
            </a:pPr>
            <a:r>
              <a:rPr lang="en-US" dirty="0" smtClean="0">
                <a:solidFill>
                  <a:srgbClr val="FFFC24"/>
                </a:solidFill>
              </a:rPr>
              <a:t>8 levels of key messages</a:t>
            </a:r>
          </a:p>
          <a:p>
            <a:pPr>
              <a:buFont typeface="Wingdings" pitchFamily="2" charset="2"/>
              <a:buChar char="§"/>
            </a:pPr>
            <a:r>
              <a:rPr lang="en-US" dirty="0" smtClean="0">
                <a:solidFill>
                  <a:srgbClr val="FFFC24"/>
                </a:solidFill>
              </a:rPr>
              <a:t>Eliminates the need to learn new devices as the student progresses</a:t>
            </a:r>
          </a:p>
          <a:p>
            <a:pPr>
              <a:buFont typeface="Wingdings" pitchFamily="2" charset="2"/>
              <a:buChar char="§"/>
            </a:pPr>
            <a:r>
              <a:rPr lang="en-US" dirty="0" smtClean="0">
                <a:solidFill>
                  <a:srgbClr val="FFFC24"/>
                </a:solidFill>
              </a:rPr>
              <a:t>Allows the student to have choices</a:t>
            </a:r>
          </a:p>
          <a:p>
            <a:pPr>
              <a:buFont typeface="Wingdings" pitchFamily="2" charset="2"/>
              <a:buChar char="§"/>
            </a:pPr>
            <a:r>
              <a:rPr lang="en-US" dirty="0" smtClean="0">
                <a:solidFill>
                  <a:srgbClr val="FFFC24"/>
                </a:solidFill>
              </a:rPr>
              <a:t>Encourages social </a:t>
            </a:r>
            <a:r>
              <a:rPr lang="en-US" dirty="0" smtClean="0">
                <a:solidFill>
                  <a:srgbClr val="FFFC24"/>
                </a:solidFill>
              </a:rPr>
              <a:t>interaction</a:t>
            </a:r>
          </a:p>
          <a:p>
            <a:pPr>
              <a:buFont typeface="Wingdings" pitchFamily="2" charset="2"/>
              <a:buChar char="§"/>
            </a:pPr>
            <a:r>
              <a:rPr lang="en-US" dirty="0" smtClean="0">
                <a:solidFill>
                  <a:srgbClr val="FFFC24"/>
                </a:solidFill>
              </a:rPr>
              <a:t>Crystal clear sound!</a:t>
            </a:r>
          </a:p>
          <a:p>
            <a:pPr>
              <a:buFont typeface="Wingdings" pitchFamily="2" charset="2"/>
              <a:buChar char="§"/>
            </a:pPr>
            <a:r>
              <a:rPr lang="en-US" dirty="0" smtClean="0">
                <a:solidFill>
                  <a:srgbClr val="FFFC24"/>
                </a:solidFill>
              </a:rPr>
              <a:t>Runs on 4 AA batteries</a:t>
            </a:r>
            <a:endParaRPr lang="en-US" dirty="0" smtClean="0">
              <a:solidFill>
                <a:srgbClr val="FFFC24"/>
              </a:solidFill>
            </a:endParaRPr>
          </a:p>
          <a:p>
            <a:pPr>
              <a:buFont typeface="Wingdings" pitchFamily="2" charset="2"/>
              <a:buChar char="§"/>
            </a:pPr>
            <a:endParaRPr lang="en-US" dirty="0" smtClean="0">
              <a:solidFill>
                <a:srgbClr val="FFFC2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Works</a:t>
            </a:r>
            <a:endParaRPr lang="en-US" dirty="0"/>
          </a:p>
        </p:txBody>
      </p:sp>
      <p:pic>
        <p:nvPicPr>
          <p:cNvPr id="4" name="Content Placeholder 3" descr="prgframework.jpg"/>
          <p:cNvPicPr>
            <a:picLocks noGrp="1" noChangeAspect="1"/>
          </p:cNvPicPr>
          <p:nvPr>
            <p:ph sz="half" idx="1"/>
          </p:nvPr>
        </p:nvPicPr>
        <p:blipFill>
          <a:blip r:embed="rId2"/>
          <a:stretch>
            <a:fillRect/>
          </a:stretch>
        </p:blipFill>
        <p:spPr>
          <a:xfrm>
            <a:off x="0" y="1524000"/>
            <a:ext cx="4800600" cy="3810000"/>
          </a:xfrm>
        </p:spPr>
      </p:pic>
      <p:sp>
        <p:nvSpPr>
          <p:cNvPr id="5" name="Content Placeholder 4"/>
          <p:cNvSpPr>
            <a:spLocks noGrp="1"/>
          </p:cNvSpPr>
          <p:nvPr>
            <p:ph sz="half" idx="2"/>
          </p:nvPr>
        </p:nvSpPr>
        <p:spPr>
          <a:xfrm>
            <a:off x="4648200" y="1219200"/>
            <a:ext cx="4038600" cy="5638800"/>
          </a:xfrm>
        </p:spPr>
        <p:txBody>
          <a:bodyPr>
            <a:normAutofit fontScale="92500" lnSpcReduction="20000"/>
          </a:bodyPr>
          <a:lstStyle/>
          <a:p>
            <a:pPr>
              <a:buFont typeface="Wingdings" pitchFamily="2" charset="2"/>
              <a:buChar char="§"/>
            </a:pPr>
            <a:r>
              <a:rPr lang="en-US" dirty="0" smtClean="0">
                <a:solidFill>
                  <a:srgbClr val="FFFC24"/>
                </a:solidFill>
              </a:rPr>
              <a:t>Assists in the communication by playing back recorded messages upon activation</a:t>
            </a:r>
          </a:p>
          <a:p>
            <a:pPr>
              <a:buFont typeface="Wingdings" pitchFamily="2" charset="2"/>
              <a:buChar char="§"/>
            </a:pPr>
            <a:r>
              <a:rPr lang="en-US" dirty="0" smtClean="0">
                <a:solidFill>
                  <a:srgbClr val="FFFC24"/>
                </a:solidFill>
              </a:rPr>
              <a:t>As </a:t>
            </a:r>
            <a:r>
              <a:rPr lang="en-US" dirty="0" smtClean="0">
                <a:solidFill>
                  <a:srgbClr val="FFFC24"/>
                </a:solidFill>
              </a:rPr>
              <a:t>the student progresses the teacher snaps in a new grid and they can go up to 2 then 4 then 8 different output choices</a:t>
            </a:r>
          </a:p>
          <a:p>
            <a:pPr>
              <a:buFont typeface="Wingdings" pitchFamily="2" charset="2"/>
              <a:buChar char="§"/>
            </a:pPr>
            <a:r>
              <a:rPr lang="en-US" dirty="0" smtClean="0">
                <a:solidFill>
                  <a:srgbClr val="FFFC24"/>
                </a:solidFill>
              </a:rPr>
              <a:t>The child can correlate the spoken word with the picture of the </a:t>
            </a:r>
            <a:r>
              <a:rPr lang="en-US" dirty="0" smtClean="0">
                <a:solidFill>
                  <a:srgbClr val="FFFC24"/>
                </a:solidFill>
              </a:rPr>
              <a:t>item</a:t>
            </a:r>
          </a:p>
          <a:p>
            <a:pPr>
              <a:buFont typeface="Wingdings" pitchFamily="2" charset="2"/>
              <a:buChar char="§"/>
            </a:pPr>
            <a:r>
              <a:rPr lang="en-US" dirty="0" smtClean="0">
                <a:solidFill>
                  <a:srgbClr val="FFFC24"/>
                </a:solidFill>
              </a:rPr>
              <a:t>Allows  the user to access a sequence of messages</a:t>
            </a:r>
            <a:endParaRPr lang="en-US" dirty="0">
              <a:solidFill>
                <a:srgbClr val="FFFC2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Cost</a:t>
            </a:r>
            <a:endParaRPr lang="en-US" sz="6000" dirty="0"/>
          </a:p>
        </p:txBody>
      </p:sp>
      <p:sp>
        <p:nvSpPr>
          <p:cNvPr id="3" name="Content Placeholder 2"/>
          <p:cNvSpPr>
            <a:spLocks noGrp="1"/>
          </p:cNvSpPr>
          <p:nvPr>
            <p:ph idx="1"/>
          </p:nvPr>
        </p:nvSpPr>
        <p:spPr/>
        <p:txBody>
          <a:bodyPr/>
          <a:lstStyle/>
          <a:p>
            <a:pPr>
              <a:buFont typeface="Wingdings" pitchFamily="2" charset="2"/>
              <a:buChar char="§"/>
            </a:pPr>
            <a:endParaRPr lang="en-US" dirty="0" smtClean="0">
              <a:solidFill>
                <a:srgbClr val="FFFC24"/>
              </a:solidFill>
            </a:endParaRPr>
          </a:p>
          <a:p>
            <a:pPr>
              <a:buFont typeface="Wingdings" pitchFamily="2" charset="2"/>
              <a:buChar char="§"/>
            </a:pPr>
            <a:r>
              <a:rPr lang="en-US" sz="2400" b="1" dirty="0" smtClean="0">
                <a:solidFill>
                  <a:srgbClr val="FFFF00"/>
                </a:solidFill>
              </a:rPr>
              <a:t>Super Talker Progressive Communicator       $349.00     </a:t>
            </a:r>
          </a:p>
          <a:p>
            <a:pPr>
              <a:buNone/>
            </a:pPr>
            <a:r>
              <a:rPr lang="en-US" sz="2400" b="1" dirty="0" smtClean="0">
                <a:solidFill>
                  <a:srgbClr val="FFFF00"/>
                </a:solidFill>
              </a:rPr>
              <a:t> </a:t>
            </a:r>
            <a:r>
              <a:rPr lang="en-US" sz="2400" b="1" dirty="0" smtClean="0">
                <a:solidFill>
                  <a:srgbClr val="FFFF00"/>
                </a:solidFill>
              </a:rPr>
              <a:t>                              </a:t>
            </a:r>
          </a:p>
          <a:p>
            <a:pPr>
              <a:buFont typeface="Wingdings" pitchFamily="2" charset="2"/>
              <a:buChar char="§"/>
            </a:pPr>
            <a:r>
              <a:rPr lang="en-US" sz="2400" b="1" dirty="0" smtClean="0">
                <a:solidFill>
                  <a:srgbClr val="FFFF00"/>
                </a:solidFill>
              </a:rPr>
              <a:t>Adjustable Stand                                                $167.00</a:t>
            </a:r>
          </a:p>
          <a:p>
            <a:pPr>
              <a:buFont typeface="Wingdings" pitchFamily="2" charset="2"/>
              <a:buChar char="§"/>
            </a:pPr>
            <a:endParaRPr lang="en-US" sz="2400" b="1" dirty="0" smtClean="0">
              <a:solidFill>
                <a:srgbClr val="FFFF00"/>
              </a:solidFill>
            </a:endParaRPr>
          </a:p>
          <a:p>
            <a:pPr>
              <a:buFont typeface="Wingdings" pitchFamily="2" charset="2"/>
              <a:buChar char="§"/>
            </a:pPr>
            <a:r>
              <a:rPr lang="en-US" sz="2400" b="1" dirty="0" smtClean="0">
                <a:solidFill>
                  <a:srgbClr val="FFFF00"/>
                </a:solidFill>
              </a:rPr>
              <a:t>Tote Bag                                                                $54.00</a:t>
            </a:r>
          </a:p>
          <a:p>
            <a:pPr>
              <a:buFont typeface="Wingdings" pitchFamily="2" charset="2"/>
              <a:buChar char="§"/>
            </a:pPr>
            <a:endParaRPr lang="en-US" sz="2400" b="1" dirty="0" smtClean="0">
              <a:solidFill>
                <a:srgbClr val="FFFF00"/>
              </a:solidFill>
            </a:endParaRPr>
          </a:p>
          <a:p>
            <a:pPr>
              <a:buNone/>
            </a:pPr>
            <a:endParaRPr lang="en-US" sz="2400" b="1" dirty="0" smtClean="0">
              <a:solidFill>
                <a:srgbClr val="FFFF00"/>
              </a:solidFill>
            </a:endParaRPr>
          </a:p>
          <a:p>
            <a:pPr>
              <a:buNone/>
            </a:pPr>
            <a:endParaRPr lang="en-US" sz="2400" b="1" dirty="0">
              <a:solidFill>
                <a:srgbClr val="FFFF00"/>
              </a:solidFill>
            </a:endParaRPr>
          </a:p>
        </p:txBody>
      </p:sp>
      <p:pic>
        <p:nvPicPr>
          <p:cNvPr id="4" name="Picture 3" descr="Augmen19.jpg"/>
          <p:cNvPicPr>
            <a:picLocks noChangeAspect="1"/>
          </p:cNvPicPr>
          <p:nvPr/>
        </p:nvPicPr>
        <p:blipFill>
          <a:blip r:embed="rId2"/>
          <a:stretch>
            <a:fillRect/>
          </a:stretch>
        </p:blipFill>
        <p:spPr>
          <a:xfrm>
            <a:off x="1219200" y="4545861"/>
            <a:ext cx="1371600" cy="1822150"/>
          </a:xfrm>
          <a:prstGeom prst="rect">
            <a:avLst/>
          </a:prstGeom>
        </p:spPr>
      </p:pic>
      <p:pic>
        <p:nvPicPr>
          <p:cNvPr id="5" name="Picture 4" descr="Augmen5.jpg"/>
          <p:cNvPicPr>
            <a:picLocks noChangeAspect="1"/>
          </p:cNvPicPr>
          <p:nvPr/>
        </p:nvPicPr>
        <p:blipFill>
          <a:blip r:embed="rId3"/>
          <a:stretch>
            <a:fillRect/>
          </a:stretch>
        </p:blipFill>
        <p:spPr>
          <a:xfrm>
            <a:off x="6705600" y="4572000"/>
            <a:ext cx="1566699" cy="176229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Purchase the Super Talker</a:t>
            </a:r>
            <a:endParaRPr lang="en-US" dirty="0"/>
          </a:p>
        </p:txBody>
      </p:sp>
      <p:sp>
        <p:nvSpPr>
          <p:cNvPr id="3" name="Content Placeholder 2"/>
          <p:cNvSpPr>
            <a:spLocks noGrp="1"/>
          </p:cNvSpPr>
          <p:nvPr>
            <p:ph idx="1"/>
          </p:nvPr>
        </p:nvSpPr>
        <p:spPr/>
        <p:txBody>
          <a:bodyPr/>
          <a:lstStyle/>
          <a:p>
            <a:endParaRPr lang="en-US" b="1" dirty="0" smtClean="0">
              <a:solidFill>
                <a:srgbClr val="FFFF00"/>
              </a:solidFill>
              <a:hlinkClick r:id="rId2"/>
            </a:endParaRPr>
          </a:p>
          <a:p>
            <a:endParaRPr lang="en-US" b="1" dirty="0" smtClean="0">
              <a:solidFill>
                <a:srgbClr val="FFFF00"/>
              </a:solidFill>
              <a:hlinkClick r:id="rId2"/>
            </a:endParaRPr>
          </a:p>
          <a:p>
            <a:r>
              <a:rPr lang="en-US" b="1" dirty="0" smtClean="0">
                <a:solidFill>
                  <a:srgbClr val="FFFF00"/>
                </a:solidFill>
                <a:hlinkClick r:id="rId2"/>
              </a:rPr>
              <a:t>WWW.ABLENETINC.COM</a:t>
            </a:r>
            <a:endParaRPr lang="en-US" b="1" dirty="0" smtClean="0">
              <a:solidFill>
                <a:srgbClr val="FFFF00"/>
              </a:solidFill>
            </a:endParaRPr>
          </a:p>
          <a:p>
            <a:endParaRPr lang="en-US" b="1" dirty="0" smtClean="0">
              <a:solidFill>
                <a:srgbClr val="FFFF00"/>
              </a:solidFill>
            </a:endParaRPr>
          </a:p>
          <a:p>
            <a:pPr>
              <a:buNone/>
            </a:pPr>
            <a:endParaRPr lang="en-US" b="1" dirty="0" smtClean="0">
              <a:solidFill>
                <a:srgbClr val="FFFF00"/>
              </a:solidFill>
            </a:endParaRPr>
          </a:p>
          <a:p>
            <a:r>
              <a:rPr lang="en-US" b="1" dirty="0" smtClean="0">
                <a:solidFill>
                  <a:srgbClr val="FFFF00"/>
                </a:solidFill>
              </a:rPr>
              <a:t>Also available through </a:t>
            </a:r>
            <a:r>
              <a:rPr lang="en-US" b="1" dirty="0" smtClean="0">
                <a:solidFill>
                  <a:srgbClr val="FFFF00"/>
                </a:solidFill>
                <a:hlinkClick r:id="rId3"/>
              </a:rPr>
              <a:t>www.shopdoe.com</a:t>
            </a:r>
            <a:endParaRPr lang="en-US" b="1" dirty="0" smtClean="0">
              <a:solidFill>
                <a:srgbClr val="FFFF00"/>
              </a:solidFill>
            </a:endParaRPr>
          </a:p>
          <a:p>
            <a:pPr>
              <a:buNone/>
            </a:pPr>
            <a:r>
              <a:rPr lang="en-US" b="1" dirty="0" smtClean="0">
                <a:solidFill>
                  <a:srgbClr val="FFFF00"/>
                </a:solidFill>
              </a:rPr>
              <a:t> </a:t>
            </a:r>
            <a:r>
              <a:rPr lang="en-US" b="1" dirty="0" smtClean="0">
                <a:solidFill>
                  <a:srgbClr val="FFFF00"/>
                </a:solidFill>
              </a:rPr>
              <a:t>    for $310.61!!!!</a:t>
            </a:r>
          </a:p>
          <a:p>
            <a:endParaRPr lang="en-US" b="1" dirty="0" smtClean="0">
              <a:solidFill>
                <a:srgbClr val="FFFF00"/>
              </a:solidFill>
            </a:endParaRPr>
          </a:p>
          <a:p>
            <a:endParaRPr lang="en-US" b="1" dirty="0" smtClean="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Recommendation</a:t>
            </a:r>
            <a:endParaRPr lang="en-US" dirty="0"/>
          </a:p>
        </p:txBody>
      </p:sp>
      <p:sp>
        <p:nvSpPr>
          <p:cNvPr id="5" name="Content Placeholder 4"/>
          <p:cNvSpPr>
            <a:spLocks noGrp="1"/>
          </p:cNvSpPr>
          <p:nvPr>
            <p:ph idx="1"/>
          </p:nvPr>
        </p:nvSpPr>
        <p:spPr/>
        <p:txBody>
          <a:bodyPr>
            <a:normAutofit fontScale="92500" lnSpcReduction="20000"/>
          </a:bodyPr>
          <a:lstStyle/>
          <a:p>
            <a:r>
              <a:rPr lang="en-US" b="1" dirty="0" smtClean="0">
                <a:solidFill>
                  <a:srgbClr val="FFFF00"/>
                </a:solidFill>
              </a:rPr>
              <a:t>I would strongly recommend the Super Talker Progressive Communicator for a student who is not capable of verbal communication.  The Super Talker is designed to grow with the student so the student does not have to keep learning new devices.  It is compatible with the </a:t>
            </a:r>
            <a:r>
              <a:rPr lang="en-US" b="1" dirty="0" err="1" smtClean="0">
                <a:solidFill>
                  <a:srgbClr val="FFFF00"/>
                </a:solidFill>
              </a:rPr>
              <a:t>Boardmaker</a:t>
            </a:r>
            <a:r>
              <a:rPr lang="en-US" b="1" dirty="0" smtClean="0">
                <a:solidFill>
                  <a:srgbClr val="FFFF00"/>
                </a:solidFill>
              </a:rPr>
              <a:t> Program which is a very common program used in special education classrooms.  It is not expensive and is available through the DOE website. </a:t>
            </a:r>
            <a:r>
              <a:rPr lang="en-US" b="1" dirty="0" smtClean="0">
                <a:solidFill>
                  <a:srgbClr val="FFFF00"/>
                </a:solidFill>
              </a:rPr>
              <a:t> </a:t>
            </a:r>
          </a:p>
          <a:p>
            <a:r>
              <a:rPr lang="en-US" b="1" dirty="0" smtClean="0">
                <a:solidFill>
                  <a:srgbClr val="FFFC24"/>
                </a:solidFill>
              </a:rPr>
              <a:t>It is portable and can be used at home!</a:t>
            </a:r>
          </a:p>
          <a:p>
            <a:r>
              <a:rPr lang="en-US" b="1" dirty="0" smtClean="0">
                <a:solidFill>
                  <a:srgbClr val="FFFF00"/>
                </a:solidFill>
              </a:rPr>
              <a:t>Before purchasing this product, parents and teachers should consider the literacy and fine motor skills the child has.</a:t>
            </a:r>
            <a:endParaRPr lang="en-US" b="1" dirty="0">
              <a:solidFill>
                <a:srgbClr val="FFFF00"/>
              </a:solidFill>
            </a:endParaRPr>
          </a:p>
        </p:txBody>
      </p:sp>
      <p:pic>
        <p:nvPicPr>
          <p:cNvPr id="1026" name="Picture 2" descr="D:\Documents and Settings\mdilapi\Local Settings\Temporary Internet Files\Content.IE5\3Z3V0PSI\MCj04413220000[1].png"/>
          <p:cNvPicPr>
            <a:picLocks noChangeAspect="1" noChangeArrowheads="1"/>
          </p:cNvPicPr>
          <p:nvPr/>
        </p:nvPicPr>
        <p:blipFill>
          <a:blip r:embed="rId2"/>
          <a:srcRect/>
          <a:stretch>
            <a:fillRect/>
          </a:stretch>
        </p:blipFill>
        <p:spPr bwMode="auto">
          <a:xfrm>
            <a:off x="533400" y="152400"/>
            <a:ext cx="1219200" cy="1219200"/>
          </a:xfrm>
          <a:prstGeom prst="rect">
            <a:avLst/>
          </a:prstGeom>
          <a:noFill/>
        </p:spPr>
      </p:pic>
      <p:pic>
        <p:nvPicPr>
          <p:cNvPr id="1027" name="Picture 3" descr="D:\Documents and Settings\mdilapi\Local Settings\Temporary Internet Files\Content.IE5\3Z3V0PSI\MCj04413220000[1].png"/>
          <p:cNvPicPr>
            <a:picLocks noChangeAspect="1" noChangeArrowheads="1"/>
          </p:cNvPicPr>
          <p:nvPr/>
        </p:nvPicPr>
        <p:blipFill>
          <a:blip r:embed="rId2"/>
          <a:srcRect/>
          <a:stretch>
            <a:fillRect/>
          </a:stretch>
        </p:blipFill>
        <p:spPr bwMode="auto">
          <a:xfrm>
            <a:off x="7239000" y="228600"/>
            <a:ext cx="1447800" cy="115824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b="1" dirty="0" smtClean="0">
                <a:solidFill>
                  <a:srgbClr val="FFFC24"/>
                </a:solidFill>
                <a:hlinkClick r:id="rId2"/>
              </a:rPr>
              <a:t>WWW.ABLENETINC.COM</a:t>
            </a:r>
            <a:endParaRPr lang="en-US" b="1" dirty="0" smtClean="0">
              <a:solidFill>
                <a:srgbClr val="FFFC24"/>
              </a:solidFill>
            </a:endParaRPr>
          </a:p>
          <a:p>
            <a:endParaRPr lang="en-US" b="1" dirty="0" smtClean="0">
              <a:solidFill>
                <a:srgbClr val="FFFC24"/>
              </a:solidFill>
            </a:endParaRPr>
          </a:p>
          <a:p>
            <a:r>
              <a:rPr lang="en-US" b="1" dirty="0" smtClean="0">
                <a:solidFill>
                  <a:srgbClr val="FFFC24"/>
                </a:solidFill>
                <a:hlinkClick r:id="rId3"/>
              </a:rPr>
              <a:t>WWW.MAYER-JOHNSON.COM</a:t>
            </a:r>
            <a:endParaRPr lang="en-US" b="1" dirty="0" smtClean="0">
              <a:solidFill>
                <a:srgbClr val="FFFC24"/>
              </a:solidFill>
            </a:endParaRPr>
          </a:p>
          <a:p>
            <a:endParaRPr lang="en-US" b="1" dirty="0" smtClean="0">
              <a:solidFill>
                <a:srgbClr val="FFFC24"/>
              </a:solidFill>
            </a:endParaRPr>
          </a:p>
          <a:p>
            <a:r>
              <a:rPr lang="en-US" b="1" dirty="0" smtClean="0">
                <a:solidFill>
                  <a:srgbClr val="FFFC24"/>
                </a:solidFill>
                <a:hlinkClick r:id="rId4"/>
              </a:rPr>
              <a:t>WWW.SHOPDOE.COM</a:t>
            </a:r>
            <a:endParaRPr lang="en-US" b="1" dirty="0" smtClean="0">
              <a:solidFill>
                <a:srgbClr val="FFFC24"/>
              </a:solidFill>
            </a:endParaRPr>
          </a:p>
          <a:p>
            <a:endParaRPr lang="en-US" b="1" dirty="0">
              <a:solidFill>
                <a:srgbClr val="FFFC24"/>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206</TotalTime>
  <Words>297</Words>
  <Application>Microsoft Office PowerPoint</Application>
  <PresentationFormat>On-screen Show (4:3)</PresentationFormat>
  <Paragraphs>52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The Super Talker Progressive Communicator  </vt:lpstr>
      <vt:lpstr>Who Uses This Device? </vt:lpstr>
      <vt:lpstr>Benefits Of This Product</vt:lpstr>
      <vt:lpstr>How It Works</vt:lpstr>
      <vt:lpstr>Cost</vt:lpstr>
      <vt:lpstr>How to Purchase the Super Talker</vt:lpstr>
      <vt:lpstr>Recommendation</vt:lpstr>
      <vt:lpstr>References</vt:lpstr>
    </vt:vector>
  </TitlesOfParts>
  <Company>Mercy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 Talker</dc:title>
  <dc:creator>mdilapi</dc:creator>
  <cp:lastModifiedBy>mdilapi</cp:lastModifiedBy>
  <cp:revision>23</cp:revision>
  <dcterms:created xsi:type="dcterms:W3CDTF">2009-07-29T16:04:30Z</dcterms:created>
  <dcterms:modified xsi:type="dcterms:W3CDTF">2009-07-30T17:38:41Z</dcterms:modified>
</cp:coreProperties>
</file>