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72C4C0-E3FD-4CD2-B15C-BCA44377F526}" type="datetimeFigureOut">
              <a:rPr lang="en-US" smtClean="0"/>
              <a:t>8/5/2009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2D44AFB-DCE5-4C69-9B22-2A90ABA072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72C4C0-E3FD-4CD2-B15C-BCA44377F526}" type="datetimeFigureOut">
              <a:rPr lang="en-US" smtClean="0"/>
              <a:t>8/5/2009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D44AFB-DCE5-4C69-9B22-2A90ABA072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72C4C0-E3FD-4CD2-B15C-BCA44377F526}" type="datetimeFigureOut">
              <a:rPr lang="en-US" smtClean="0"/>
              <a:t>8/5/2009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D44AFB-DCE5-4C69-9B22-2A90ABA072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72C4C0-E3FD-4CD2-B15C-BCA44377F526}" type="datetimeFigureOut">
              <a:rPr lang="en-US" smtClean="0"/>
              <a:t>8/5/2009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D44AFB-DCE5-4C69-9B22-2A90ABA072B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72C4C0-E3FD-4CD2-B15C-BCA44377F526}" type="datetimeFigureOut">
              <a:rPr lang="en-US" smtClean="0"/>
              <a:t>8/5/2009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D44AFB-DCE5-4C69-9B22-2A90ABA072B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72C4C0-E3FD-4CD2-B15C-BCA44377F526}" type="datetimeFigureOut">
              <a:rPr lang="en-US" smtClean="0"/>
              <a:t>8/5/2009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D44AFB-DCE5-4C69-9B22-2A90ABA072B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72C4C0-E3FD-4CD2-B15C-BCA44377F526}" type="datetimeFigureOut">
              <a:rPr lang="en-US" smtClean="0"/>
              <a:t>8/5/2009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2D44AFB-DCE5-4C69-9B22-2A90ABA072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A72C4C0-E3FD-4CD2-B15C-BCA44377F526}" type="datetimeFigureOut">
              <a:rPr lang="en-US" smtClean="0"/>
              <a:t>8/5/2009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2D44AFB-DCE5-4C69-9B22-2A90ABA072B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72C4C0-E3FD-4CD2-B15C-BCA44377F526}" type="datetimeFigureOut">
              <a:rPr lang="en-US" smtClean="0"/>
              <a:t>8/5/2009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2D44AFB-DCE5-4C69-9B22-2A90ABA072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A72C4C0-E3FD-4CD2-B15C-BCA44377F526}" type="datetimeFigureOut">
              <a:rPr lang="en-US" smtClean="0"/>
              <a:t>8/5/2009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D44AFB-DCE5-4C69-9B22-2A90ABA072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72C4C0-E3FD-4CD2-B15C-BCA44377F526}" type="datetimeFigureOut">
              <a:rPr lang="en-US" smtClean="0"/>
              <a:t>8/5/2009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2D44AFB-DCE5-4C69-9B22-2A90ABA072B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72C4C0-E3FD-4CD2-B15C-BCA44377F526}" type="datetimeFigureOut">
              <a:rPr lang="en-US" smtClean="0"/>
              <a:t>8/5/2009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D44AFB-DCE5-4C69-9B22-2A90ABA072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image" Target="../media/image2.jpeg"/><Relationship Id="rId4" Type="http://schemas.openxmlformats.org/officeDocument/2006/relationships/slide" Target="slide5.xml"/><Relationship Id="rId9"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 TargetMode="External"/><Relationship Id="rId2" Type="http://schemas.openxmlformats.org/officeDocument/2006/relationships/hyperlink" Target="http://www.landoftheshuswap.com/msite/images/cgm66w.jpg" TargetMode="Externa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hyperlink" Target="http://images.google.com/images?hl=en&amp;um=1&amp;sa=1&amp;q=special+education+classroom&amp;aq=f&amp;oq=&amp;aqi=g1&amp;start=0"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457200" y="990600"/>
            <a:ext cx="2514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Education</a:t>
            </a:r>
            <a:endParaRPr lang="en-US" dirty="0"/>
          </a:p>
        </p:txBody>
      </p:sp>
      <p:sp>
        <p:nvSpPr>
          <p:cNvPr id="5" name="Rectangle 4">
            <a:hlinkClick r:id="rId3" action="ppaction://hlinksldjump"/>
          </p:cNvPr>
          <p:cNvSpPr/>
          <p:nvPr/>
        </p:nvSpPr>
        <p:spPr>
          <a:xfrm>
            <a:off x="533400" y="2133600"/>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Resource Room</a:t>
            </a:r>
            <a:endParaRPr lang="en-US" dirty="0"/>
          </a:p>
        </p:txBody>
      </p:sp>
      <p:sp>
        <p:nvSpPr>
          <p:cNvPr id="6" name="Rectangle 5">
            <a:hlinkClick r:id="rId4" action="ppaction://hlinksldjump"/>
          </p:cNvPr>
          <p:cNvSpPr/>
          <p:nvPr/>
        </p:nvSpPr>
        <p:spPr>
          <a:xfrm>
            <a:off x="533400" y="42672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Inclusion Classroom</a:t>
            </a:r>
            <a:endParaRPr lang="en-US" dirty="0"/>
          </a:p>
        </p:txBody>
      </p:sp>
      <p:sp>
        <p:nvSpPr>
          <p:cNvPr id="7" name="Rectangle 6">
            <a:hlinkClick r:id="rId5" action="ppaction://hlinksldjump"/>
          </p:cNvPr>
          <p:cNvSpPr/>
          <p:nvPr/>
        </p:nvSpPr>
        <p:spPr>
          <a:xfrm>
            <a:off x="533400" y="327660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Bi-Lingual Program ESL</a:t>
            </a:r>
            <a:endParaRPr lang="en-US" dirty="0"/>
          </a:p>
        </p:txBody>
      </p:sp>
      <p:sp>
        <p:nvSpPr>
          <p:cNvPr id="8" name="Rectangle 7">
            <a:hlinkClick r:id="rId6" action="ppaction://hlinksldjump"/>
          </p:cNvPr>
          <p:cNvSpPr/>
          <p:nvPr/>
        </p:nvSpPr>
        <p:spPr>
          <a:xfrm>
            <a:off x="6019800" y="99060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Contained Classroom</a:t>
            </a:r>
            <a:endParaRPr lang="en-US" dirty="0"/>
          </a:p>
        </p:txBody>
      </p:sp>
      <p:sp>
        <p:nvSpPr>
          <p:cNvPr id="9" name="Rectangle 8">
            <a:hlinkClick r:id="rId7" action="ppaction://hlinksldjump"/>
          </p:cNvPr>
          <p:cNvSpPr/>
          <p:nvPr/>
        </p:nvSpPr>
        <p:spPr>
          <a:xfrm>
            <a:off x="6019800" y="20574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 Education Classroom</a:t>
            </a:r>
            <a:endParaRPr lang="en-US" dirty="0"/>
          </a:p>
        </p:txBody>
      </p:sp>
      <p:sp>
        <p:nvSpPr>
          <p:cNvPr id="10" name="Rectangle 9">
            <a:hlinkClick r:id="rId8" action="ppaction://hlinksldjump"/>
          </p:cNvPr>
          <p:cNvSpPr/>
          <p:nvPr/>
        </p:nvSpPr>
        <p:spPr>
          <a:xfrm>
            <a:off x="6019800" y="3352800"/>
            <a:ext cx="2743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to One Teaching</a:t>
            </a:r>
            <a:endParaRPr lang="en-US" dirty="0"/>
          </a:p>
        </p:txBody>
      </p:sp>
      <p:sp>
        <p:nvSpPr>
          <p:cNvPr id="11" name="Rectangle 10">
            <a:hlinkClick r:id="rId9" action="ppaction://hlinksldjump"/>
          </p:cNvPr>
          <p:cNvSpPr/>
          <p:nvPr/>
        </p:nvSpPr>
        <p:spPr>
          <a:xfrm>
            <a:off x="6019800" y="45720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Residential School</a:t>
            </a:r>
            <a:endParaRPr lang="en-US" dirty="0"/>
          </a:p>
        </p:txBody>
      </p:sp>
      <p:sp>
        <p:nvSpPr>
          <p:cNvPr id="12" name="Rounded Rectangle 11"/>
          <p:cNvSpPr/>
          <p:nvPr/>
        </p:nvSpPr>
        <p:spPr>
          <a:xfrm>
            <a:off x="2438400" y="5715000"/>
            <a:ext cx="4495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Nothing is IMPOSSIBLE… When there are teachers!</a:t>
            </a:r>
            <a:endParaRPr lang="en-US" dirty="0"/>
          </a:p>
        </p:txBody>
      </p:sp>
      <p:pic>
        <p:nvPicPr>
          <p:cNvPr id="1026" name="Picture 2" descr="http://www.shropshire.gov.uk/res.nsf/A5D019A32FB1A7C7802573370032A1AB/$file/student.jpg"/>
          <p:cNvPicPr>
            <a:picLocks noChangeAspect="1" noChangeArrowheads="1"/>
          </p:cNvPicPr>
          <p:nvPr/>
        </p:nvPicPr>
        <p:blipFill>
          <a:blip r:embed="rId10"/>
          <a:srcRect/>
          <a:stretch>
            <a:fillRect/>
          </a:stretch>
        </p:blipFill>
        <p:spPr bwMode="auto">
          <a:xfrm>
            <a:off x="3276600" y="1752600"/>
            <a:ext cx="2590800" cy="2667000"/>
          </a:xfrm>
          <a:prstGeom prst="rect">
            <a:avLst/>
          </a:prstGeom>
          <a:noFill/>
        </p:spPr>
      </p:pic>
      <p:sp>
        <p:nvSpPr>
          <p:cNvPr id="15" name="6-Point Star 14">
            <a:hlinkClick r:id="rId11" action="ppaction://hlinksldjump"/>
          </p:cNvPr>
          <p:cNvSpPr/>
          <p:nvPr/>
        </p:nvSpPr>
        <p:spPr>
          <a:xfrm>
            <a:off x="3581400" y="381000"/>
            <a:ext cx="2057400" cy="1066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Resources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hlinkClick r:id="rId2"/>
              </a:rPr>
              <a:t>http://</a:t>
            </a:r>
            <a:r>
              <a:rPr lang="en-US" dirty="0" smtClean="0">
                <a:hlinkClick r:id="rId2"/>
              </a:rPr>
              <a:t>www.landoftheshuswap.com/msite/images/cgm66w.jpg</a:t>
            </a:r>
            <a:endParaRPr lang="en-US" dirty="0" smtClean="0"/>
          </a:p>
          <a:p>
            <a:r>
              <a:rPr lang="en-US" dirty="0" smtClean="0">
                <a:hlinkClick r:id="rId3"/>
              </a:rPr>
              <a:t>http://</a:t>
            </a:r>
            <a:r>
              <a:rPr lang="en-US" dirty="0" smtClean="0">
                <a:hlinkClick r:id="rId3"/>
              </a:rPr>
              <a:t>images.google.com/imgres?imgurl=ht</a:t>
            </a:r>
            <a:endParaRPr lang="en-US" dirty="0" smtClean="0"/>
          </a:p>
          <a:p>
            <a:endParaRPr lang="en-US" dirty="0" smtClean="0"/>
          </a:p>
          <a:p>
            <a:r>
              <a:rPr lang="en-US" dirty="0" smtClean="0">
                <a:hlinkClick r:id="rId4"/>
              </a:rPr>
              <a:t>http://images.google.com/images?hl=en&amp;um=1&amp;sa=1&amp;q=special+education+classroom&amp;aq=f&amp;oq=&amp;</a:t>
            </a:r>
            <a:r>
              <a:rPr lang="en-US" dirty="0" smtClean="0">
                <a:hlinkClick r:id="rId4"/>
              </a:rPr>
              <a:t>aqi=g1&amp;start=0</a:t>
            </a:r>
            <a:endParaRPr lang="en-US" dirty="0" smtClean="0"/>
          </a:p>
          <a:p>
            <a:endParaRPr lang="en-US" dirty="0"/>
          </a:p>
        </p:txBody>
      </p:sp>
      <p:sp>
        <p:nvSpPr>
          <p:cNvPr id="3" name="Title 2"/>
          <p:cNvSpPr>
            <a:spLocks noGrp="1"/>
          </p:cNvSpPr>
          <p:nvPr>
            <p:ph type="title"/>
          </p:nvPr>
        </p:nvSpPr>
        <p:spPr/>
        <p:txBody>
          <a:bodyPr/>
          <a:lstStyle/>
          <a:p>
            <a:r>
              <a:rPr lang="en-US" dirty="0" smtClean="0"/>
              <a:t>Resources</a:t>
            </a:r>
            <a:endParaRPr lang="en-US" dirty="0"/>
          </a:p>
        </p:txBody>
      </p:sp>
      <p:sp>
        <p:nvSpPr>
          <p:cNvPr id="4" name="Oval 3">
            <a:hlinkClick r:id="rId5" action="ppaction://hlinksldjump"/>
          </p:cNvPr>
          <p:cNvSpPr/>
          <p:nvPr/>
        </p:nvSpPr>
        <p:spPr>
          <a:xfrm>
            <a:off x="6019800" y="5638800"/>
            <a:ext cx="2286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38600" cy="4525963"/>
          </a:xfrm>
        </p:spPr>
        <p:txBody>
          <a:bodyPr/>
          <a:lstStyle/>
          <a:p>
            <a:r>
              <a:rPr lang="en-US" dirty="0" smtClean="0"/>
              <a:t>The General Education classroom challenges students to develop values, skills, and mental awareness that are important to their success as a part of the population. </a:t>
            </a:r>
            <a:endParaRPr lang="en-US" dirty="0"/>
          </a:p>
        </p:txBody>
      </p:sp>
      <p:sp>
        <p:nvSpPr>
          <p:cNvPr id="3" name="Title 2"/>
          <p:cNvSpPr>
            <a:spLocks noGrp="1"/>
          </p:cNvSpPr>
          <p:nvPr>
            <p:ph type="title"/>
          </p:nvPr>
        </p:nvSpPr>
        <p:spPr/>
        <p:txBody>
          <a:bodyPr/>
          <a:lstStyle/>
          <a:p>
            <a:r>
              <a:rPr lang="en-US" dirty="0" smtClean="0"/>
              <a:t>General Education</a:t>
            </a:r>
            <a:endParaRPr lang="en-US" dirty="0"/>
          </a:p>
        </p:txBody>
      </p:sp>
      <p:pic>
        <p:nvPicPr>
          <p:cNvPr id="5" name="Picture 4" descr="pic 1.jpg"/>
          <p:cNvPicPr>
            <a:picLocks noChangeAspect="1"/>
          </p:cNvPicPr>
          <p:nvPr/>
        </p:nvPicPr>
        <p:blipFill>
          <a:blip r:embed="rId2"/>
          <a:stretch>
            <a:fillRect/>
          </a:stretch>
        </p:blipFill>
        <p:spPr>
          <a:xfrm>
            <a:off x="5181600" y="1524000"/>
            <a:ext cx="3708400" cy="3383280"/>
          </a:xfrm>
          <a:prstGeom prst="rect">
            <a:avLst/>
          </a:prstGeom>
        </p:spPr>
      </p:pic>
      <p:sp>
        <p:nvSpPr>
          <p:cNvPr id="6" name="Oval 5">
            <a:hlinkClick r:id="rId3" action="ppaction://hlinksldjump"/>
          </p:cNvPr>
          <p:cNvSpPr/>
          <p:nvPr/>
        </p:nvSpPr>
        <p:spPr>
          <a:xfrm>
            <a:off x="5410200" y="5562600"/>
            <a:ext cx="3048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852672"/>
          </a:xfrm>
        </p:spPr>
        <p:txBody>
          <a:bodyPr/>
          <a:lstStyle/>
          <a:p>
            <a:r>
              <a:rPr lang="en-US" dirty="0" smtClean="0"/>
              <a:t>The Student has certain classes in the General Ed for the majority of the school day. When being pulled out to the resource room for particular subjects the students need extra help in, they are given extra academic support. </a:t>
            </a:r>
          </a:p>
          <a:p>
            <a:r>
              <a:rPr lang="en-US" dirty="0" smtClean="0"/>
              <a:t>This program is to help students learn strategies and study skills to help them excel in the mainstream classroom. </a:t>
            </a:r>
            <a:endParaRPr lang="en-US" dirty="0"/>
          </a:p>
        </p:txBody>
      </p:sp>
      <p:sp>
        <p:nvSpPr>
          <p:cNvPr id="3" name="Title 2"/>
          <p:cNvSpPr>
            <a:spLocks noGrp="1"/>
          </p:cNvSpPr>
          <p:nvPr>
            <p:ph type="title"/>
          </p:nvPr>
        </p:nvSpPr>
        <p:spPr/>
        <p:txBody>
          <a:bodyPr/>
          <a:lstStyle/>
          <a:p>
            <a:r>
              <a:rPr lang="en-US" dirty="0" smtClean="0"/>
              <a:t>Resource Room (Pull-Out)</a:t>
            </a:r>
            <a:endParaRPr lang="en-US" dirty="0"/>
          </a:p>
        </p:txBody>
      </p:sp>
      <p:sp>
        <p:nvSpPr>
          <p:cNvPr id="4" name="Oval 3"/>
          <p:cNvSpPr/>
          <p:nvPr/>
        </p:nvSpPr>
        <p:spPr>
          <a:xfrm>
            <a:off x="6629400" y="5715000"/>
            <a:ext cx="2057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Home</a:t>
            </a:r>
            <a:endParaRPr lang="en-US" dirty="0"/>
          </a:p>
        </p:txBody>
      </p:sp>
      <p:pic>
        <p:nvPicPr>
          <p:cNvPr id="5" name="Picture 4" descr="pic2.jpg"/>
          <p:cNvPicPr>
            <a:picLocks noChangeAspect="1"/>
          </p:cNvPicPr>
          <p:nvPr/>
        </p:nvPicPr>
        <p:blipFill>
          <a:blip r:embed="rId3"/>
          <a:stretch>
            <a:fillRect/>
          </a:stretch>
        </p:blipFill>
        <p:spPr>
          <a:xfrm>
            <a:off x="2895600" y="5257800"/>
            <a:ext cx="3556000" cy="1447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92500" lnSpcReduction="20000"/>
          </a:bodyPr>
          <a:lstStyle/>
          <a:p>
            <a:r>
              <a:rPr lang="en-US" dirty="0" smtClean="0"/>
              <a:t>ESL stands for English as a second language.</a:t>
            </a:r>
          </a:p>
          <a:p>
            <a:r>
              <a:rPr lang="en-US" dirty="0" smtClean="0"/>
              <a:t>It states that a student has a native language that is not English.</a:t>
            </a:r>
          </a:p>
          <a:p>
            <a:r>
              <a:rPr lang="en-US" dirty="0" smtClean="0"/>
              <a:t>The student learns the speech and language version of English with tools and strategies given by the teacher. </a:t>
            </a:r>
            <a:endParaRPr lang="en-US" dirty="0"/>
          </a:p>
        </p:txBody>
      </p:sp>
      <p:pic>
        <p:nvPicPr>
          <p:cNvPr id="8" name="Content Placeholder 7" descr="in_the_ESL_classroom.jpg"/>
          <p:cNvPicPr>
            <a:picLocks noGrp="1" noChangeAspect="1"/>
          </p:cNvPicPr>
          <p:nvPr>
            <p:ph sz="half" idx="2"/>
          </p:nvPr>
        </p:nvPicPr>
        <p:blipFill>
          <a:blip r:embed="rId2"/>
          <a:stretch>
            <a:fillRect/>
          </a:stretch>
        </p:blipFill>
        <p:spPr>
          <a:xfrm>
            <a:off x="4648200" y="2403797"/>
            <a:ext cx="4038600" cy="2680643"/>
          </a:xfrm>
        </p:spPr>
      </p:pic>
      <p:sp>
        <p:nvSpPr>
          <p:cNvPr id="4" name="Title 3"/>
          <p:cNvSpPr>
            <a:spLocks noGrp="1"/>
          </p:cNvSpPr>
          <p:nvPr>
            <p:ph type="title"/>
          </p:nvPr>
        </p:nvSpPr>
        <p:spPr/>
        <p:txBody>
          <a:bodyPr>
            <a:normAutofit fontScale="90000"/>
          </a:bodyPr>
          <a:lstStyle/>
          <a:p>
            <a:r>
              <a:rPr lang="en-US" dirty="0" smtClean="0"/>
              <a:t>Bilingual Education Program (ESL)</a:t>
            </a:r>
            <a:endParaRPr lang="en-US" dirty="0"/>
          </a:p>
        </p:txBody>
      </p:sp>
      <p:sp>
        <p:nvSpPr>
          <p:cNvPr id="7" name="Oval 6"/>
          <p:cNvSpPr/>
          <p:nvPr/>
        </p:nvSpPr>
        <p:spPr>
          <a:xfrm>
            <a:off x="6324600" y="6172200"/>
            <a:ext cx="1752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Home</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9"/>
            <a:ext cx="8229600" cy="3547871"/>
          </a:xfrm>
        </p:spPr>
        <p:txBody>
          <a:bodyPr>
            <a:normAutofit lnSpcReduction="10000"/>
          </a:bodyPr>
          <a:lstStyle/>
          <a:p>
            <a:r>
              <a:rPr lang="en-US" dirty="0" smtClean="0"/>
              <a:t>Inclusion Education states that all students in a school become part of the school community even though  they might have certain weaknesses in certain areas. </a:t>
            </a:r>
          </a:p>
          <a:p>
            <a:r>
              <a:rPr lang="en-US" dirty="0" smtClean="0"/>
              <a:t>They feel together with all the students, teachers, and the school community. </a:t>
            </a:r>
          </a:p>
          <a:p>
            <a:r>
              <a:rPr lang="en-US" dirty="0" smtClean="0"/>
              <a:t>IDEA has made it possible to educate students with disabilities in General Ed classrooms. </a:t>
            </a:r>
            <a:endParaRPr lang="en-US" dirty="0"/>
          </a:p>
        </p:txBody>
      </p:sp>
      <p:sp>
        <p:nvSpPr>
          <p:cNvPr id="5" name="Title 4"/>
          <p:cNvSpPr>
            <a:spLocks noGrp="1"/>
          </p:cNvSpPr>
          <p:nvPr>
            <p:ph type="title"/>
          </p:nvPr>
        </p:nvSpPr>
        <p:spPr/>
        <p:txBody>
          <a:bodyPr/>
          <a:lstStyle/>
          <a:p>
            <a:r>
              <a:rPr lang="en-US" dirty="0" smtClean="0"/>
              <a:t>Inclusion Classroom</a:t>
            </a:r>
            <a:endParaRPr lang="en-US" dirty="0"/>
          </a:p>
        </p:txBody>
      </p:sp>
      <p:sp>
        <p:nvSpPr>
          <p:cNvPr id="7" name="Oval 6">
            <a:hlinkClick r:id="rId2" action="ppaction://hlinksldjump"/>
          </p:cNvPr>
          <p:cNvSpPr/>
          <p:nvPr/>
        </p:nvSpPr>
        <p:spPr>
          <a:xfrm>
            <a:off x="7467600" y="5715000"/>
            <a:ext cx="1524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pic>
        <p:nvPicPr>
          <p:cNvPr id="8" name="Picture 7" descr="IDEA_logo.gif"/>
          <p:cNvPicPr>
            <a:picLocks noChangeAspect="1"/>
          </p:cNvPicPr>
          <p:nvPr/>
        </p:nvPicPr>
        <p:blipFill>
          <a:blip r:embed="rId3"/>
          <a:stretch>
            <a:fillRect/>
          </a:stretch>
        </p:blipFill>
        <p:spPr>
          <a:xfrm>
            <a:off x="1752600" y="4457700"/>
            <a:ext cx="5829300" cy="2400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023872"/>
          </a:xfrm>
        </p:spPr>
        <p:txBody>
          <a:bodyPr/>
          <a:lstStyle/>
          <a:p>
            <a:r>
              <a:rPr lang="en-US" dirty="0" smtClean="0"/>
              <a:t>A classroom where students share similar academic requirements. Such as, all gifted students in a school or school district will be held together in the same classroom.</a:t>
            </a:r>
            <a:endParaRPr lang="en-US" dirty="0"/>
          </a:p>
        </p:txBody>
      </p:sp>
      <p:sp>
        <p:nvSpPr>
          <p:cNvPr id="3" name="Title 2"/>
          <p:cNvSpPr>
            <a:spLocks noGrp="1"/>
          </p:cNvSpPr>
          <p:nvPr>
            <p:ph type="title"/>
          </p:nvPr>
        </p:nvSpPr>
        <p:spPr/>
        <p:txBody>
          <a:bodyPr/>
          <a:lstStyle/>
          <a:p>
            <a:r>
              <a:rPr lang="en-US" dirty="0" smtClean="0"/>
              <a:t>Self-Contained </a:t>
            </a:r>
            <a:endParaRPr lang="en-US" dirty="0"/>
          </a:p>
        </p:txBody>
      </p:sp>
      <p:sp>
        <p:nvSpPr>
          <p:cNvPr id="4" name="Oval 3">
            <a:hlinkClick r:id="rId2" action="ppaction://hlinksldjump"/>
          </p:cNvPr>
          <p:cNvSpPr/>
          <p:nvPr/>
        </p:nvSpPr>
        <p:spPr>
          <a:xfrm>
            <a:off x="7162800" y="6172200"/>
            <a:ext cx="1752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pic>
        <p:nvPicPr>
          <p:cNvPr id="5" name="Picture 4" descr="classroom.jpg"/>
          <p:cNvPicPr>
            <a:picLocks noChangeAspect="1"/>
          </p:cNvPicPr>
          <p:nvPr/>
        </p:nvPicPr>
        <p:blipFill>
          <a:blip r:embed="rId3"/>
          <a:stretch>
            <a:fillRect/>
          </a:stretch>
        </p:blipFill>
        <p:spPr>
          <a:xfrm>
            <a:off x="152400" y="3886200"/>
            <a:ext cx="4038600" cy="26955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481328"/>
            <a:ext cx="4343400" cy="4525963"/>
          </a:xfrm>
        </p:spPr>
        <p:txBody>
          <a:bodyPr>
            <a:normAutofit fontScale="92500" lnSpcReduction="20000"/>
          </a:bodyPr>
          <a:lstStyle/>
          <a:p>
            <a:r>
              <a:rPr lang="en-US" dirty="0" smtClean="0"/>
              <a:t>In the Special Ed. Classroom the students are entitled to a set of services for students with disabilities who have the right to receive proper instruction to meet their individual needs. </a:t>
            </a:r>
          </a:p>
          <a:p>
            <a:r>
              <a:rPr lang="en-US" dirty="0" smtClean="0"/>
              <a:t>It is specifically designed instruction based on individual needs, services, and supports. </a:t>
            </a:r>
            <a:endParaRPr lang="en-US" dirty="0"/>
          </a:p>
        </p:txBody>
      </p:sp>
      <p:sp>
        <p:nvSpPr>
          <p:cNvPr id="3" name="Title 2"/>
          <p:cNvSpPr>
            <a:spLocks noGrp="1"/>
          </p:cNvSpPr>
          <p:nvPr>
            <p:ph type="title"/>
          </p:nvPr>
        </p:nvSpPr>
        <p:spPr/>
        <p:txBody>
          <a:bodyPr/>
          <a:lstStyle/>
          <a:p>
            <a:r>
              <a:rPr lang="en-US" dirty="0" smtClean="0"/>
              <a:t>Special Education Classroom</a:t>
            </a:r>
            <a:endParaRPr lang="en-US" dirty="0"/>
          </a:p>
        </p:txBody>
      </p:sp>
      <p:sp>
        <p:nvSpPr>
          <p:cNvPr id="4" name="Oval 3">
            <a:hlinkClick r:id="rId2" action="ppaction://hlinksldjump"/>
          </p:cNvPr>
          <p:cNvSpPr/>
          <p:nvPr/>
        </p:nvSpPr>
        <p:spPr>
          <a:xfrm>
            <a:off x="6553200" y="6019800"/>
            <a:ext cx="1981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pic>
        <p:nvPicPr>
          <p:cNvPr id="5" name="Picture 4" descr="609SVC_feat_DSC03543_1.jpg"/>
          <p:cNvPicPr>
            <a:picLocks noChangeAspect="1"/>
          </p:cNvPicPr>
          <p:nvPr/>
        </p:nvPicPr>
        <p:blipFill>
          <a:blip r:embed="rId3"/>
          <a:stretch>
            <a:fillRect/>
          </a:stretch>
        </p:blipFill>
        <p:spPr>
          <a:xfrm>
            <a:off x="685800" y="1905000"/>
            <a:ext cx="3048000" cy="2590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43400" cy="4525963"/>
          </a:xfrm>
        </p:spPr>
        <p:txBody>
          <a:bodyPr>
            <a:normAutofit lnSpcReduction="10000"/>
          </a:bodyPr>
          <a:lstStyle/>
          <a:p>
            <a:r>
              <a:rPr lang="en-US" dirty="0" smtClean="0"/>
              <a:t>The student works directly with one teacher.</a:t>
            </a:r>
          </a:p>
          <a:p>
            <a:r>
              <a:rPr lang="en-US" dirty="0" smtClean="0"/>
              <a:t>This gives the student direct instruction from the teacher, and because of the intimate environment the teacher can monitor how well the student is learning.</a:t>
            </a:r>
            <a:endParaRPr lang="en-US" dirty="0"/>
          </a:p>
        </p:txBody>
      </p:sp>
      <p:sp>
        <p:nvSpPr>
          <p:cNvPr id="3" name="Title 2"/>
          <p:cNvSpPr>
            <a:spLocks noGrp="1"/>
          </p:cNvSpPr>
          <p:nvPr>
            <p:ph type="title"/>
          </p:nvPr>
        </p:nvSpPr>
        <p:spPr/>
        <p:txBody>
          <a:bodyPr/>
          <a:lstStyle/>
          <a:p>
            <a:r>
              <a:rPr lang="en-US" dirty="0" smtClean="0"/>
              <a:t>One to One Teaching</a:t>
            </a:r>
            <a:endParaRPr lang="en-US" dirty="0"/>
          </a:p>
        </p:txBody>
      </p:sp>
      <p:pic>
        <p:nvPicPr>
          <p:cNvPr id="4" name="Picture 3" descr="untitled.bmp"/>
          <p:cNvPicPr>
            <a:picLocks noChangeAspect="1"/>
          </p:cNvPicPr>
          <p:nvPr/>
        </p:nvPicPr>
        <p:blipFill>
          <a:blip r:embed="rId2"/>
          <a:stretch>
            <a:fillRect/>
          </a:stretch>
        </p:blipFill>
        <p:spPr>
          <a:xfrm>
            <a:off x="5181600" y="1143000"/>
            <a:ext cx="3733800" cy="4495800"/>
          </a:xfrm>
          <a:prstGeom prst="rect">
            <a:avLst/>
          </a:prstGeom>
        </p:spPr>
      </p:pic>
      <p:sp>
        <p:nvSpPr>
          <p:cNvPr id="5" name="Oval 4">
            <a:hlinkClick r:id="rId3" action="ppaction://hlinksldjump"/>
          </p:cNvPr>
          <p:cNvSpPr/>
          <p:nvPr/>
        </p:nvSpPr>
        <p:spPr>
          <a:xfrm>
            <a:off x="6324600" y="6019800"/>
            <a:ext cx="1981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0" y="1481329"/>
            <a:ext cx="3962400" cy="4386072"/>
          </a:xfrm>
        </p:spPr>
        <p:txBody>
          <a:bodyPr/>
          <a:lstStyle/>
          <a:p>
            <a:r>
              <a:rPr lang="en-US" dirty="0" smtClean="0"/>
              <a:t>This type of school is where not only do students learn, but the also reside during the semester. </a:t>
            </a:r>
          </a:p>
          <a:p>
            <a:r>
              <a:rPr lang="en-US" dirty="0" smtClean="0"/>
              <a:t>These schools are usually for students with disabilities or behavioral issues. </a:t>
            </a:r>
            <a:endParaRPr lang="en-US" dirty="0"/>
          </a:p>
        </p:txBody>
      </p:sp>
      <p:sp>
        <p:nvSpPr>
          <p:cNvPr id="3" name="Title 2"/>
          <p:cNvSpPr>
            <a:spLocks noGrp="1"/>
          </p:cNvSpPr>
          <p:nvPr>
            <p:ph type="title"/>
          </p:nvPr>
        </p:nvSpPr>
        <p:spPr/>
        <p:txBody>
          <a:bodyPr/>
          <a:lstStyle/>
          <a:p>
            <a:r>
              <a:rPr lang="en-US" dirty="0" smtClean="0"/>
              <a:t>Residential School</a:t>
            </a:r>
            <a:endParaRPr lang="en-US" dirty="0"/>
          </a:p>
        </p:txBody>
      </p:sp>
      <p:pic>
        <p:nvPicPr>
          <p:cNvPr id="4" name="Picture 3" descr="cgm66w.jpg"/>
          <p:cNvPicPr>
            <a:picLocks noChangeAspect="1"/>
          </p:cNvPicPr>
          <p:nvPr/>
        </p:nvPicPr>
        <p:blipFill>
          <a:blip r:embed="rId2"/>
          <a:stretch>
            <a:fillRect/>
          </a:stretch>
        </p:blipFill>
        <p:spPr>
          <a:xfrm>
            <a:off x="685800" y="2057400"/>
            <a:ext cx="3838575" cy="2876550"/>
          </a:xfrm>
          <a:prstGeom prst="rect">
            <a:avLst/>
          </a:prstGeom>
        </p:spPr>
      </p:pic>
      <p:sp>
        <p:nvSpPr>
          <p:cNvPr id="5" name="Oval 4">
            <a:hlinkClick r:id="rId3" action="ppaction://hlinksldjump"/>
          </p:cNvPr>
          <p:cNvSpPr/>
          <p:nvPr/>
        </p:nvSpPr>
        <p:spPr>
          <a:xfrm>
            <a:off x="5791200" y="5943600"/>
            <a:ext cx="2133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TotalTime>
  <Words>410</Words>
  <Application>Microsoft Office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Slide 1</vt:lpstr>
      <vt:lpstr>General Education</vt:lpstr>
      <vt:lpstr>Resource Room (Pull-Out)</vt:lpstr>
      <vt:lpstr>Bilingual Education Program (ESL)</vt:lpstr>
      <vt:lpstr>Inclusion Classroom</vt:lpstr>
      <vt:lpstr>Self-Contained </vt:lpstr>
      <vt:lpstr>Special Education Classroom</vt:lpstr>
      <vt:lpstr>One to One Teaching</vt:lpstr>
      <vt:lpstr>Residential School</vt:lpstr>
      <vt:lpstr>Resources</vt:lpstr>
    </vt:vector>
  </TitlesOfParts>
  <Company>Mercy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sepstein1</dc:creator>
  <cp:lastModifiedBy>sepstein1</cp:lastModifiedBy>
  <cp:revision>11</cp:revision>
  <dcterms:created xsi:type="dcterms:W3CDTF">2009-08-05T15:56:20Z</dcterms:created>
  <dcterms:modified xsi:type="dcterms:W3CDTF">2009-08-05T17:18:47Z</dcterms:modified>
</cp:coreProperties>
</file>